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590" r:id="rId5"/>
    <p:sldId id="389" r:id="rId6"/>
    <p:sldId id="390" r:id="rId7"/>
    <p:sldId id="391" r:id="rId8"/>
    <p:sldId id="288" r:id="rId9"/>
    <p:sldId id="425" r:id="rId10"/>
    <p:sldId id="591" r:id="rId11"/>
    <p:sldId id="393" r:id="rId12"/>
    <p:sldId id="399" r:id="rId13"/>
    <p:sldId id="404" r:id="rId14"/>
    <p:sldId id="310" r:id="rId15"/>
    <p:sldId id="308" r:id="rId16"/>
    <p:sldId id="589" r:id="rId17"/>
    <p:sldId id="307" r:id="rId18"/>
    <p:sldId id="586" r:id="rId19"/>
    <p:sldId id="587" r:id="rId20"/>
    <p:sldId id="355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28" r:id="rId4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k Boot" initials="HB" lastIdx="2" clrIdx="0">
    <p:extLst>
      <p:ext uri="{19B8F6BF-5375-455C-9EA6-DF929625EA0E}">
        <p15:presenceInfo xmlns:p15="http://schemas.microsoft.com/office/powerpoint/2012/main" userId="S::boot@zone.college::5c24801f-439d-49b1-9bd4-ed39714268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94B1B"/>
    <a:srgbClr val="003300"/>
    <a:srgbClr val="1D7AA3"/>
    <a:srgbClr val="21999F"/>
    <a:srgbClr val="714888"/>
    <a:srgbClr val="996633"/>
    <a:srgbClr val="336600"/>
    <a:srgbClr val="1E201F"/>
    <a:srgbClr val="3B1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127" autoAdjust="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8T16:16:16.443" idx="1">
    <p:pos x="3321" y="464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EE5B6-A642-452E-9246-ECB64AD980CE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16466387-1669-4AB0-8EC4-FE27310E78E1}">
      <dgm:prSet phldrT="[Tekst]"/>
      <dgm:spPr>
        <a:solidFill>
          <a:srgbClr val="FF0000"/>
        </a:solidFill>
      </dgm:spPr>
      <dgm:t>
        <a:bodyPr/>
        <a:lstStyle/>
        <a:p>
          <a:endParaRPr lang="nl-NL" dirty="0"/>
        </a:p>
        <a:p>
          <a:endParaRPr lang="nl-NL" dirty="0"/>
        </a:p>
        <a:p>
          <a:endParaRPr lang="nl-NL" dirty="0"/>
        </a:p>
      </dgm:t>
    </dgm:pt>
    <dgm:pt modelId="{A5F1F50C-9A62-4943-860F-BED9C5E35A46}" type="sibTrans" cxnId="{A5EBE676-4338-4E7B-9BEA-69CB089871DE}">
      <dgm:prSet/>
      <dgm:spPr/>
      <dgm:t>
        <a:bodyPr/>
        <a:lstStyle/>
        <a:p>
          <a:endParaRPr lang="nl-NL"/>
        </a:p>
      </dgm:t>
    </dgm:pt>
    <dgm:pt modelId="{B23A5956-98B5-41E4-879D-FF541801988E}" type="parTrans" cxnId="{A5EBE676-4338-4E7B-9BEA-69CB089871DE}">
      <dgm:prSet/>
      <dgm:spPr/>
      <dgm:t>
        <a:bodyPr/>
        <a:lstStyle/>
        <a:p>
          <a:endParaRPr lang="nl-NL"/>
        </a:p>
      </dgm:t>
    </dgm:pt>
    <dgm:pt modelId="{A9323CD5-7617-4441-8089-8343286FEAAE}">
      <dgm:prSet phldrT="[Tekst]" phldr="1"/>
      <dgm:spPr/>
      <dgm:t>
        <a:bodyPr/>
        <a:lstStyle/>
        <a:p>
          <a:endParaRPr lang="nl-NL" dirty="0">
            <a:noFill/>
          </a:endParaRPr>
        </a:p>
      </dgm:t>
    </dgm:pt>
    <dgm:pt modelId="{5DF836FD-3C4B-4F52-9900-FF3FE528CEBA}" type="sibTrans" cxnId="{27FC2EF4-8633-424E-9A15-4DB5BE5566CB}">
      <dgm:prSet/>
      <dgm:spPr/>
      <dgm:t>
        <a:bodyPr/>
        <a:lstStyle/>
        <a:p>
          <a:endParaRPr lang="nl-NL"/>
        </a:p>
      </dgm:t>
    </dgm:pt>
    <dgm:pt modelId="{5F698C39-9928-4D1B-BE73-8743F170C8CD}" type="parTrans" cxnId="{27FC2EF4-8633-424E-9A15-4DB5BE5566CB}">
      <dgm:prSet/>
      <dgm:spPr/>
      <dgm:t>
        <a:bodyPr/>
        <a:lstStyle/>
        <a:p>
          <a:endParaRPr lang="nl-NL"/>
        </a:p>
      </dgm:t>
    </dgm:pt>
    <dgm:pt modelId="{2315DCAE-37A3-48F0-B8B5-9BFC31A81C13}">
      <dgm:prSet phldrT="[Tekst]" phldr="1"/>
      <dgm:spPr>
        <a:solidFill>
          <a:srgbClr val="FFFF00"/>
        </a:solidFill>
      </dgm:spPr>
      <dgm:t>
        <a:bodyPr/>
        <a:lstStyle/>
        <a:p>
          <a:endParaRPr lang="nl-NL" dirty="0">
            <a:noFill/>
          </a:endParaRPr>
        </a:p>
      </dgm:t>
    </dgm:pt>
    <dgm:pt modelId="{E5B77610-EB52-4C05-AD1A-6E88552D94D8}" type="sibTrans" cxnId="{FA3483A2-BECE-4C45-958D-C123A5F2D429}">
      <dgm:prSet/>
      <dgm:spPr/>
      <dgm:t>
        <a:bodyPr/>
        <a:lstStyle/>
        <a:p>
          <a:endParaRPr lang="nl-NL"/>
        </a:p>
      </dgm:t>
    </dgm:pt>
    <dgm:pt modelId="{09DA2F9F-E0CC-4480-AF68-E122D0F09746}" type="parTrans" cxnId="{FA3483A2-BECE-4C45-958D-C123A5F2D429}">
      <dgm:prSet/>
      <dgm:spPr/>
      <dgm:t>
        <a:bodyPr/>
        <a:lstStyle/>
        <a:p>
          <a:endParaRPr lang="nl-NL"/>
        </a:p>
      </dgm:t>
    </dgm:pt>
    <dgm:pt modelId="{7A30236D-EC66-4B56-988A-C73F11362286}" type="pres">
      <dgm:prSet presAssocID="{087EE5B6-A642-452E-9246-ECB64AD980CE}" presName="Name0" presStyleCnt="0">
        <dgm:presLayoutVars>
          <dgm:dir/>
          <dgm:animLvl val="lvl"/>
          <dgm:resizeHandles val="exact"/>
        </dgm:presLayoutVars>
      </dgm:prSet>
      <dgm:spPr/>
    </dgm:pt>
    <dgm:pt modelId="{53D82D56-D0E9-4F3F-A686-1F7E6F89F0F0}" type="pres">
      <dgm:prSet presAssocID="{16466387-1669-4AB0-8EC4-FE27310E78E1}" presName="Name8" presStyleCnt="0"/>
      <dgm:spPr/>
    </dgm:pt>
    <dgm:pt modelId="{98275062-A73F-4BDB-B7F3-5C684A66AEEC}" type="pres">
      <dgm:prSet presAssocID="{16466387-1669-4AB0-8EC4-FE27310E78E1}" presName="level" presStyleLbl="node1" presStyleIdx="0" presStyleCnt="3" custLinFactNeighborY="230">
        <dgm:presLayoutVars>
          <dgm:chMax val="1"/>
          <dgm:bulletEnabled val="1"/>
        </dgm:presLayoutVars>
      </dgm:prSet>
      <dgm:spPr/>
    </dgm:pt>
    <dgm:pt modelId="{5CBEEE4F-6095-427C-A483-2C6B740690B8}" type="pres">
      <dgm:prSet presAssocID="{16466387-1669-4AB0-8EC4-FE27310E78E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7F3BBEA-7C14-4641-8D47-06098CDC0EF1}" type="pres">
      <dgm:prSet presAssocID="{A9323CD5-7617-4441-8089-8343286FEAAE}" presName="Name8" presStyleCnt="0"/>
      <dgm:spPr/>
    </dgm:pt>
    <dgm:pt modelId="{545F5BD6-1A85-46D8-9C46-A8D2D5E63D3D}" type="pres">
      <dgm:prSet presAssocID="{A9323CD5-7617-4441-8089-8343286FEAAE}" presName="level" presStyleLbl="node1" presStyleIdx="1" presStyleCnt="3" custAng="0" custLinFactNeighborX="-926" custLinFactNeighborY="1211">
        <dgm:presLayoutVars>
          <dgm:chMax val="1"/>
          <dgm:bulletEnabled val="1"/>
        </dgm:presLayoutVars>
      </dgm:prSet>
      <dgm:spPr/>
    </dgm:pt>
    <dgm:pt modelId="{A3A5B4BE-2B44-4567-951D-C487DADD6E73}" type="pres">
      <dgm:prSet presAssocID="{A9323CD5-7617-4441-8089-8343286FEAA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0C91FB1-E91E-41A5-8704-85B7ED7730FD}" type="pres">
      <dgm:prSet presAssocID="{2315DCAE-37A3-48F0-B8B5-9BFC31A81C13}" presName="Name8" presStyleCnt="0"/>
      <dgm:spPr/>
    </dgm:pt>
    <dgm:pt modelId="{B1DB7AD0-8E8B-4554-8484-83084875CA01}" type="pres">
      <dgm:prSet presAssocID="{2315DCAE-37A3-48F0-B8B5-9BFC31A81C13}" presName="level" presStyleLbl="node1" presStyleIdx="2" presStyleCnt="3">
        <dgm:presLayoutVars>
          <dgm:chMax val="1"/>
          <dgm:bulletEnabled val="1"/>
        </dgm:presLayoutVars>
      </dgm:prSet>
      <dgm:spPr/>
    </dgm:pt>
    <dgm:pt modelId="{69A6C479-1F28-46B6-BAD2-11DB1B2DEA57}" type="pres">
      <dgm:prSet presAssocID="{2315DCAE-37A3-48F0-B8B5-9BFC31A81C1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30A3B4B-2910-477A-9DAF-2837F0B7371C}" type="presOf" srcId="{16466387-1669-4AB0-8EC4-FE27310E78E1}" destId="{5CBEEE4F-6095-427C-A483-2C6B740690B8}" srcOrd="1" destOrd="0" presId="urn:microsoft.com/office/officeart/2005/8/layout/pyramid3"/>
    <dgm:cxn modelId="{A5EBE676-4338-4E7B-9BEA-69CB089871DE}" srcId="{087EE5B6-A642-452E-9246-ECB64AD980CE}" destId="{16466387-1669-4AB0-8EC4-FE27310E78E1}" srcOrd="0" destOrd="0" parTransId="{B23A5956-98B5-41E4-879D-FF541801988E}" sibTransId="{A5F1F50C-9A62-4943-860F-BED9C5E35A46}"/>
    <dgm:cxn modelId="{F1FF4B85-ECC3-4484-8DB1-92DDCBC77731}" type="presOf" srcId="{087EE5B6-A642-452E-9246-ECB64AD980CE}" destId="{7A30236D-EC66-4B56-988A-C73F11362286}" srcOrd="0" destOrd="0" presId="urn:microsoft.com/office/officeart/2005/8/layout/pyramid3"/>
    <dgm:cxn modelId="{F8BD399E-3002-4268-8F69-BBA7AFF31373}" type="presOf" srcId="{A9323CD5-7617-4441-8089-8343286FEAAE}" destId="{A3A5B4BE-2B44-4567-951D-C487DADD6E73}" srcOrd="1" destOrd="0" presId="urn:microsoft.com/office/officeart/2005/8/layout/pyramid3"/>
    <dgm:cxn modelId="{FA3483A2-BECE-4C45-958D-C123A5F2D429}" srcId="{087EE5B6-A642-452E-9246-ECB64AD980CE}" destId="{2315DCAE-37A3-48F0-B8B5-9BFC31A81C13}" srcOrd="2" destOrd="0" parTransId="{09DA2F9F-E0CC-4480-AF68-E122D0F09746}" sibTransId="{E5B77610-EB52-4C05-AD1A-6E88552D94D8}"/>
    <dgm:cxn modelId="{C6373CA6-1C3B-4B15-8CA7-64F168A55DE9}" type="presOf" srcId="{2315DCAE-37A3-48F0-B8B5-9BFC31A81C13}" destId="{69A6C479-1F28-46B6-BAD2-11DB1B2DEA57}" srcOrd="1" destOrd="0" presId="urn:microsoft.com/office/officeart/2005/8/layout/pyramid3"/>
    <dgm:cxn modelId="{9DD367D7-7841-4CE3-8A3C-EC4699AF9D3A}" type="presOf" srcId="{A9323CD5-7617-4441-8089-8343286FEAAE}" destId="{545F5BD6-1A85-46D8-9C46-A8D2D5E63D3D}" srcOrd="0" destOrd="0" presId="urn:microsoft.com/office/officeart/2005/8/layout/pyramid3"/>
    <dgm:cxn modelId="{27FC2EF4-8633-424E-9A15-4DB5BE5566CB}" srcId="{087EE5B6-A642-452E-9246-ECB64AD980CE}" destId="{A9323CD5-7617-4441-8089-8343286FEAAE}" srcOrd="1" destOrd="0" parTransId="{5F698C39-9928-4D1B-BE73-8743F170C8CD}" sibTransId="{5DF836FD-3C4B-4F52-9900-FF3FE528CEBA}"/>
    <dgm:cxn modelId="{9E825FF7-D315-44EE-9DBC-1BBFFDD51EA8}" type="presOf" srcId="{2315DCAE-37A3-48F0-B8B5-9BFC31A81C13}" destId="{B1DB7AD0-8E8B-4554-8484-83084875CA01}" srcOrd="0" destOrd="0" presId="urn:microsoft.com/office/officeart/2005/8/layout/pyramid3"/>
    <dgm:cxn modelId="{53B1C7FD-C4A9-4877-A08F-20B9EBB3CA50}" type="presOf" srcId="{16466387-1669-4AB0-8EC4-FE27310E78E1}" destId="{98275062-A73F-4BDB-B7F3-5C684A66AEEC}" srcOrd="0" destOrd="0" presId="urn:microsoft.com/office/officeart/2005/8/layout/pyramid3"/>
    <dgm:cxn modelId="{C9BD12B4-533C-44B7-8E00-AC103AABF204}" type="presParOf" srcId="{7A30236D-EC66-4B56-988A-C73F11362286}" destId="{53D82D56-D0E9-4F3F-A686-1F7E6F89F0F0}" srcOrd="0" destOrd="0" presId="urn:microsoft.com/office/officeart/2005/8/layout/pyramid3"/>
    <dgm:cxn modelId="{BFFC4B96-0169-450F-BFA1-637441E5A9FE}" type="presParOf" srcId="{53D82D56-D0E9-4F3F-A686-1F7E6F89F0F0}" destId="{98275062-A73F-4BDB-B7F3-5C684A66AEEC}" srcOrd="0" destOrd="0" presId="urn:microsoft.com/office/officeart/2005/8/layout/pyramid3"/>
    <dgm:cxn modelId="{E50BE7AD-A628-4387-9C2F-7AE85212B734}" type="presParOf" srcId="{53D82D56-D0E9-4F3F-A686-1F7E6F89F0F0}" destId="{5CBEEE4F-6095-427C-A483-2C6B740690B8}" srcOrd="1" destOrd="0" presId="urn:microsoft.com/office/officeart/2005/8/layout/pyramid3"/>
    <dgm:cxn modelId="{2AB7A1EE-DAD9-4B6B-A968-386F432CA1E0}" type="presParOf" srcId="{7A30236D-EC66-4B56-988A-C73F11362286}" destId="{07F3BBEA-7C14-4641-8D47-06098CDC0EF1}" srcOrd="1" destOrd="0" presId="urn:microsoft.com/office/officeart/2005/8/layout/pyramid3"/>
    <dgm:cxn modelId="{D0BA4331-9C4F-4F66-B810-9CA999656065}" type="presParOf" srcId="{07F3BBEA-7C14-4641-8D47-06098CDC0EF1}" destId="{545F5BD6-1A85-46D8-9C46-A8D2D5E63D3D}" srcOrd="0" destOrd="0" presId="urn:microsoft.com/office/officeart/2005/8/layout/pyramid3"/>
    <dgm:cxn modelId="{B1A05A06-F101-4DA5-9900-DDEE973B8FF1}" type="presParOf" srcId="{07F3BBEA-7C14-4641-8D47-06098CDC0EF1}" destId="{A3A5B4BE-2B44-4567-951D-C487DADD6E73}" srcOrd="1" destOrd="0" presId="urn:microsoft.com/office/officeart/2005/8/layout/pyramid3"/>
    <dgm:cxn modelId="{74A495A1-FE2E-4B3F-893F-30EC71B92DF5}" type="presParOf" srcId="{7A30236D-EC66-4B56-988A-C73F11362286}" destId="{E0C91FB1-E91E-41A5-8704-85B7ED7730FD}" srcOrd="2" destOrd="0" presId="urn:microsoft.com/office/officeart/2005/8/layout/pyramid3"/>
    <dgm:cxn modelId="{2BF848CD-75BB-4F4A-860D-BF15AB226A72}" type="presParOf" srcId="{E0C91FB1-E91E-41A5-8704-85B7ED7730FD}" destId="{B1DB7AD0-8E8B-4554-8484-83084875CA01}" srcOrd="0" destOrd="0" presId="urn:microsoft.com/office/officeart/2005/8/layout/pyramid3"/>
    <dgm:cxn modelId="{79A79989-550D-4C53-B7BB-7E45A20FC681}" type="presParOf" srcId="{E0C91FB1-E91E-41A5-8704-85B7ED7730FD}" destId="{69A6C479-1F28-46B6-BAD2-11DB1B2DEA5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75062-A73F-4BDB-B7F3-5C684A66AEEC}">
      <dsp:nvSpPr>
        <dsp:cNvPr id="0" name=""/>
        <dsp:cNvSpPr/>
      </dsp:nvSpPr>
      <dsp:spPr>
        <a:xfrm rot="10800000">
          <a:off x="0" y="3204"/>
          <a:ext cx="485192" cy="1393371"/>
        </a:xfrm>
        <a:prstGeom prst="trapezoid">
          <a:avLst>
            <a:gd name="adj" fmla="val 16667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600" kern="1200" dirty="0"/>
        </a:p>
      </dsp:txBody>
      <dsp:txXfrm rot="-10800000">
        <a:off x="84908" y="3204"/>
        <a:ext cx="315374" cy="1393371"/>
      </dsp:txXfrm>
    </dsp:sp>
    <dsp:sp modelId="{545F5BD6-1A85-46D8-9C46-A8D2D5E63D3D}">
      <dsp:nvSpPr>
        <dsp:cNvPr id="0" name=""/>
        <dsp:cNvSpPr/>
      </dsp:nvSpPr>
      <dsp:spPr>
        <a:xfrm rot="10800000">
          <a:off x="77870" y="1410245"/>
          <a:ext cx="323461" cy="1393371"/>
        </a:xfrm>
        <a:prstGeom prst="trapezoid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 dirty="0">
            <a:noFill/>
          </a:endParaRPr>
        </a:p>
      </dsp:txBody>
      <dsp:txXfrm rot="-10800000">
        <a:off x="134475" y="1410245"/>
        <a:ext cx="210249" cy="1393371"/>
      </dsp:txXfrm>
    </dsp:sp>
    <dsp:sp modelId="{B1DB7AD0-8E8B-4554-8484-83084875CA01}">
      <dsp:nvSpPr>
        <dsp:cNvPr id="0" name=""/>
        <dsp:cNvSpPr/>
      </dsp:nvSpPr>
      <dsp:spPr>
        <a:xfrm rot="10800000">
          <a:off x="161730" y="2786742"/>
          <a:ext cx="161730" cy="1393371"/>
        </a:xfrm>
        <a:prstGeom prst="trapezoid">
          <a:avLst>
            <a:gd name="adj" fmla="val 5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 dirty="0">
            <a:noFill/>
          </a:endParaRPr>
        </a:p>
      </dsp:txBody>
      <dsp:txXfrm rot="-10800000">
        <a:off x="161730" y="2786742"/>
        <a:ext cx="161730" cy="1393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31-5-2022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E66AB-AD0C-42FA-A1FF-002E6B2D0210}" type="datetimeFigureOut">
              <a:rPr lang="nl-NL" smtClean="0"/>
              <a:t>31-5-2022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D3447-3686-4023-823D-CC6E6B360E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54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10303200" y="5947200"/>
            <a:ext cx="1620000" cy="62280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900" baseline="0"/>
            </a:lvl1pPr>
          </a:lstStyle>
          <a:p>
            <a:r>
              <a:rPr lang="nl-NL" dirty="0"/>
              <a:t>Klik op het pictogram om een logo toe te voegen</a:t>
            </a:r>
          </a:p>
        </p:txBody>
      </p:sp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3744000" y="4752000"/>
            <a:ext cx="64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3744000" y="5544000"/>
            <a:ext cx="64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3744000" y="1123126"/>
            <a:ext cx="6708775" cy="114746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0" b="1" baseline="0">
                <a:solidFill>
                  <a:srgbClr val="F59A28"/>
                </a:solidFill>
              </a:defRPr>
            </a:lvl1pPr>
          </a:lstStyle>
          <a:p>
            <a:pPr lvl="0"/>
            <a:r>
              <a:rPr lang="nl-NL" dirty="0"/>
              <a:t>Welkom</a:t>
            </a:r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720000"/>
            <a:ext cx="7560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44000" y="1620000"/>
            <a:ext cx="75600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720000"/>
            <a:ext cx="3420000" cy="532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(14,8 x 9,5 cm). </a:t>
            </a:r>
            <a:br>
              <a:rPr lang="nl-NL" dirty="0"/>
            </a:b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720000"/>
            <a:ext cx="7560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44000" y="1620000"/>
            <a:ext cx="75600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577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720000"/>
            <a:ext cx="7560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44000" y="1620000"/>
            <a:ext cx="75600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409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objec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720000"/>
            <a:ext cx="3420000" cy="532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(14,8 x 9,5 cm). </a:t>
            </a:r>
            <a:br>
              <a:rPr lang="nl-NL" dirty="0"/>
            </a:b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720000"/>
            <a:ext cx="7560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44000" y="1620000"/>
            <a:ext cx="75600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633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3420000" y="720000"/>
            <a:ext cx="8784000" cy="532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(14,8 x 24,4</a:t>
            </a:r>
          </a:p>
          <a:p>
            <a:r>
              <a:rPr lang="nl-NL" dirty="0"/>
              <a:t> cm).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720000"/>
            <a:ext cx="3420000" cy="532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(14,8 x 9,5 cm). </a:t>
            </a:r>
            <a:br>
              <a:rPr lang="nl-NL" dirty="0"/>
            </a:b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720000"/>
            <a:ext cx="7560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44000" y="1620001"/>
            <a:ext cx="7560000" cy="258213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3743325" y="4294188"/>
            <a:ext cx="7561263" cy="1754187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F59A28"/>
                </a:solidFill>
              </a:defRPr>
            </a:lvl1pPr>
          </a:lstStyle>
          <a:p>
            <a:pPr lvl="0"/>
            <a:r>
              <a:rPr lang="nl-NL" dirty="0"/>
              <a:t>www.zone.college</a:t>
            </a:r>
          </a:p>
          <a:p>
            <a:pPr lvl="0"/>
            <a:r>
              <a:rPr lang="nl-NL" dirty="0"/>
              <a:t>088 – 26 20 703</a:t>
            </a:r>
          </a:p>
        </p:txBody>
      </p:sp>
    </p:spTree>
    <p:extLst>
      <p:ext uri="{BB962C8B-B14F-4D97-AF65-F5344CB8AC3E}">
        <p14:creationId xmlns:p14="http://schemas.microsoft.com/office/powerpoint/2010/main" val="185347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B84A-64EC-4B75-AB69-8F89C64606ED}" type="datetime1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6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8" r:id="rId3"/>
    <p:sldLayoutId id="2147483659" r:id="rId4"/>
    <p:sldLayoutId id="2147483660" r:id="rId5"/>
    <p:sldLayoutId id="2147483653" r:id="rId6"/>
    <p:sldLayoutId id="2147483661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vogelbescherming.nl/docs/2840f8f0-79aa-4bb8-956e-53476e87bf7b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g"/><Relationship Id="rId2" Type="http://schemas.openxmlformats.org/officeDocument/2006/relationships/hyperlink" Target="http://www.google.nl/url?sa=i&amp;rct=j&amp;q=&amp;esrc=s&amp;source=images&amp;cd=&amp;cad=rja&amp;uact=8&amp;ved=2ahUKEwji0MKo4p3ZAhVlAsAKHQueBAMQjRx6BAgAEAY&amp;url=http://www.roofvogels-hw.nl/vorigjaar08log.html&amp;psig=AOvVaw0kEh28T2JZQo1UE99LPVIK&amp;ust=151843525343135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g"/><Relationship Id="rId4" Type="http://schemas.openxmlformats.org/officeDocument/2006/relationships/image" Target="../media/image46.jpe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4.jpeg"/><Relationship Id="rId4" Type="http://schemas.openxmlformats.org/officeDocument/2006/relationships/image" Target="../media/image5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6.jpg"/><Relationship Id="rId7" Type="http://schemas.openxmlformats.org/officeDocument/2006/relationships/image" Target="../media/image60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4.jpeg"/><Relationship Id="rId4" Type="http://schemas.openxmlformats.org/officeDocument/2006/relationships/image" Target="../media/image6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7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7" Type="http://schemas.openxmlformats.org/officeDocument/2006/relationships/image" Target="../media/image11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s://www.vogelbescherming.nl/docs/2840f8f0-79aa-4bb8-956e-53476e87bf7b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vo.nl/sites/default/files/2020/06/Natuurkalender%20voor%20overige%20soorten.pdf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9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7" Type="http://schemas.openxmlformats.org/officeDocument/2006/relationships/image" Target="../media/image11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g"/><Relationship Id="rId4" Type="http://schemas.openxmlformats.org/officeDocument/2006/relationships/image" Target="../media/image82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ABD4028-F31A-4067-B804-ED1C19CCFD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Dag 3</a:t>
            </a:r>
          </a:p>
        </p:txBody>
      </p:sp>
    </p:spTree>
    <p:extLst>
      <p:ext uri="{BB962C8B-B14F-4D97-AF65-F5344CB8AC3E}">
        <p14:creationId xmlns:p14="http://schemas.microsoft.com/office/powerpoint/2010/main" val="3083641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5"/>
          <p:cNvSpPr txBox="1"/>
          <p:nvPr/>
        </p:nvSpPr>
        <p:spPr>
          <a:xfrm>
            <a:off x="2457788" y="1598286"/>
            <a:ext cx="8182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b="1" dirty="0">
              <a:latin typeface="Arial"/>
              <a:cs typeface="Arial"/>
            </a:endParaRPr>
          </a:p>
          <a:p>
            <a:endParaRPr lang="nl-NL" sz="3600" b="1" dirty="0">
              <a:latin typeface="Arial"/>
              <a:cs typeface="Arial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52806" y="363813"/>
            <a:ext cx="8065945" cy="720000"/>
          </a:xfrm>
        </p:spPr>
        <p:txBody>
          <a:bodyPr>
            <a:normAutofit fontScale="90000"/>
          </a:bodyPr>
          <a:lstStyle/>
          <a:p>
            <a:r>
              <a:rPr lang="nl-NL" sz="4000" dirty="0" err="1">
                <a:solidFill>
                  <a:srgbClr val="00B050"/>
                </a:solidFill>
                <a:latin typeface="Arial"/>
                <a:cs typeface="Arial"/>
              </a:rPr>
              <a:t>G.c</a:t>
            </a:r>
            <a:r>
              <a:rPr lang="nl-NL" sz="4000" dirty="0">
                <a:solidFill>
                  <a:srgbClr val="00B050"/>
                </a:solidFill>
                <a:latin typeface="Arial"/>
                <a:cs typeface="Arial"/>
              </a:rPr>
              <a:t>. </a:t>
            </a:r>
            <a:r>
              <a:rPr lang="nl-NL" sz="4000" dirty="0" err="1">
                <a:solidFill>
                  <a:srgbClr val="00B050"/>
                </a:solidFill>
                <a:latin typeface="Arial"/>
                <a:cs typeface="Arial"/>
              </a:rPr>
              <a:t>srt.besch</a:t>
            </a:r>
            <a:r>
              <a:rPr lang="nl-NL" sz="4000" dirty="0">
                <a:solidFill>
                  <a:srgbClr val="00B050"/>
                </a:solidFill>
                <a:latin typeface="Arial"/>
                <a:cs typeface="Arial"/>
              </a:rPr>
              <a:t>. gemeenten – BB(O)</a:t>
            </a:r>
            <a:br>
              <a:rPr lang="nl-NL" sz="4000" dirty="0">
                <a:solidFill>
                  <a:srgbClr val="00B050"/>
                </a:solidFill>
                <a:latin typeface="Arial"/>
                <a:cs typeface="Arial"/>
              </a:rPr>
            </a:br>
            <a:r>
              <a:rPr lang="nl-NL" sz="4000" dirty="0">
                <a:solidFill>
                  <a:srgbClr val="00B050"/>
                </a:solidFill>
                <a:latin typeface="Arial"/>
                <a:cs typeface="Arial"/>
              </a:rPr>
              <a:t>Maatregelen – </a:t>
            </a:r>
            <a:r>
              <a:rPr lang="nl-NL" sz="3100" dirty="0">
                <a:solidFill>
                  <a:srgbClr val="00B050"/>
                </a:solidFill>
                <a:latin typeface="Arial"/>
                <a:cs typeface="Arial"/>
              </a:rPr>
              <a:t>type maatregelen</a:t>
            </a:r>
            <a:br>
              <a:rPr lang="nl-NL" dirty="0">
                <a:solidFill>
                  <a:srgbClr val="00B050"/>
                </a:solidFill>
                <a:latin typeface="Arial"/>
                <a:cs typeface="Arial"/>
              </a:rPr>
            </a:b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865615" y="1662708"/>
            <a:ext cx="7474592" cy="4476836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nl-NL" b="1" dirty="0">
                <a:cs typeface="Arial"/>
              </a:rPr>
              <a:t>Voorkomen van een overtreding</a:t>
            </a:r>
          </a:p>
          <a:p>
            <a:pPr indent="0">
              <a:buNone/>
            </a:pPr>
            <a:r>
              <a:rPr lang="nl-NL" dirty="0">
                <a:cs typeface="Arial"/>
              </a:rPr>
              <a:t>A.  Markeren van een beschermingszone;</a:t>
            </a:r>
          </a:p>
          <a:p>
            <a:pPr marL="457200" indent="-457200">
              <a:buAutoNum type="alphaUcPeriod" startAt="2"/>
            </a:pPr>
            <a:r>
              <a:rPr lang="nl-NL" dirty="0">
                <a:cs typeface="Arial"/>
              </a:rPr>
              <a:t>Binnen de beschermingszone buiten de kwetsbare</a:t>
            </a:r>
          </a:p>
          <a:p>
            <a:pPr indent="0">
              <a:buNone/>
            </a:pPr>
            <a:r>
              <a:rPr lang="nl-NL" dirty="0">
                <a:cs typeface="Arial"/>
              </a:rPr>
              <a:t>     periode van de soort werken;</a:t>
            </a:r>
          </a:p>
          <a:p>
            <a:pPr indent="0">
              <a:buNone/>
            </a:pPr>
            <a:r>
              <a:rPr lang="nl-NL" dirty="0">
                <a:cs typeface="Arial"/>
              </a:rPr>
              <a:t>C. Binnen de beschermingszone binnen de kwetsbare</a:t>
            </a:r>
          </a:p>
          <a:p>
            <a:pPr indent="0">
              <a:buNone/>
            </a:pPr>
            <a:r>
              <a:rPr lang="nl-NL" dirty="0">
                <a:cs typeface="Arial"/>
              </a:rPr>
              <a:t>     periode;</a:t>
            </a:r>
            <a:endParaRPr lang="nl-NL" sz="1300" dirty="0">
              <a:cs typeface="Arial"/>
            </a:endParaRPr>
          </a:p>
          <a:p>
            <a:pPr indent="0">
              <a:buNone/>
            </a:pPr>
            <a:endParaRPr lang="nl-NL" sz="1300" dirty="0">
              <a:cs typeface="Arial"/>
            </a:endParaRPr>
          </a:p>
          <a:p>
            <a:pPr indent="0">
              <a:buNone/>
            </a:pPr>
            <a:r>
              <a:rPr lang="nl-NL" b="1" dirty="0">
                <a:cs typeface="Arial"/>
              </a:rPr>
              <a:t>Beperkt overtreden (vrijstelling aanvragen)</a:t>
            </a:r>
            <a:endParaRPr lang="nl-NL" dirty="0">
              <a:cs typeface="Arial"/>
            </a:endParaRPr>
          </a:p>
          <a:p>
            <a:pPr marL="457200" indent="-457200">
              <a:buAutoNum type="alphaUcPeriod" startAt="4"/>
            </a:pPr>
            <a:r>
              <a:rPr lang="nl-NL" dirty="0">
                <a:cs typeface="Arial"/>
              </a:rPr>
              <a:t>Binnen de beschermingszone werken met een geringe (tijdelijke) aantasting van essentiële onderdelen van het leefgebied (o.a. beperken, faseren, mitigeren)</a:t>
            </a:r>
            <a:br>
              <a:rPr lang="nl-NL" dirty="0">
                <a:cs typeface="Arial"/>
              </a:rPr>
            </a:br>
            <a:endParaRPr lang="nl-NL" dirty="0">
              <a:cs typeface="Arial"/>
            </a:endParaRPr>
          </a:p>
          <a:p>
            <a:endParaRPr lang="nl-NL" dirty="0"/>
          </a:p>
        </p:txBody>
      </p:sp>
      <p:sp>
        <p:nvSpPr>
          <p:cNvPr id="6" name="Tijdelijke aanduiding voor inhoud 4">
            <a:extLst>
              <a:ext uri="{FF2B5EF4-FFF2-40B4-BE49-F238E27FC236}">
                <a16:creationId xmlns:a16="http://schemas.microsoft.com/office/drawing/2014/main" id="{BD16D036-DCCA-45C3-9F40-F9F11B60B8BF}"/>
              </a:ext>
            </a:extLst>
          </p:cNvPr>
          <p:cNvSpPr txBox="1">
            <a:spLocks/>
          </p:cNvSpPr>
          <p:nvPr/>
        </p:nvSpPr>
        <p:spPr>
          <a:xfrm>
            <a:off x="1853126" y="3068053"/>
            <a:ext cx="2129867" cy="3523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nl-NL" sz="1800" dirty="0"/>
              <a:t>Afnemende prioriteit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89CC0B-9BB1-4130-8EC1-7977683344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6366535"/>
              </p:ext>
            </p:extLst>
          </p:nvPr>
        </p:nvGraphicFramePr>
        <p:xfrm>
          <a:off x="4121973" y="1772816"/>
          <a:ext cx="485192" cy="4180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Afbeeldingsresultaat voor nestbescherming">
            <a:extLst>
              <a:ext uri="{FF2B5EF4-FFF2-40B4-BE49-F238E27FC236}">
                <a16:creationId xmlns:a16="http://schemas.microsoft.com/office/drawing/2014/main" id="{676863F5-C41E-4586-9EBA-D85816225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1" r="23608" b="24447"/>
          <a:stretch/>
        </p:blipFill>
        <p:spPr bwMode="auto">
          <a:xfrm>
            <a:off x="128446" y="249108"/>
            <a:ext cx="1411605" cy="123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227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394856"/>
            <a:ext cx="7560000" cy="720000"/>
          </a:xfrm>
        </p:spPr>
        <p:txBody>
          <a:bodyPr>
            <a:noAutofit/>
          </a:bodyPr>
          <a:lstStyle/>
          <a:p>
            <a:r>
              <a:rPr lang="nl-NL" sz="3600" dirty="0">
                <a:solidFill>
                  <a:srgbClr val="00B050"/>
                </a:solidFill>
                <a:latin typeface="Arial"/>
                <a:cs typeface="Arial"/>
              </a:rPr>
              <a:t>Gedragscode soortbescherming gemeenten </a:t>
            </a:r>
            <a:br>
              <a:rPr lang="nl-NL" sz="3600" dirty="0">
                <a:solidFill>
                  <a:srgbClr val="00B050"/>
                </a:solidFill>
                <a:latin typeface="Arial"/>
                <a:cs typeface="Arial"/>
              </a:rPr>
            </a:b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76508" y="1617643"/>
            <a:ext cx="7560000" cy="4351338"/>
          </a:xfrm>
        </p:spPr>
        <p:txBody>
          <a:bodyPr/>
          <a:lstStyle/>
          <a:p>
            <a:r>
              <a:rPr lang="nl-NL" b="1" dirty="0">
                <a:cs typeface="Arial"/>
              </a:rPr>
              <a:t>Risicokalender (algemeen)</a:t>
            </a:r>
          </a:p>
          <a:p>
            <a:endParaRPr lang="nl-NL" dirty="0"/>
          </a:p>
        </p:txBody>
      </p:sp>
      <p:pic>
        <p:nvPicPr>
          <p:cNvPr id="6" name="Picture 2" descr="Afbeeldingsresultaat voor risivokalender buizerd">
            <a:extLst>
              <a:ext uri="{FF2B5EF4-FFF2-40B4-BE49-F238E27FC236}">
                <a16:creationId xmlns:a16="http://schemas.microsoft.com/office/drawing/2014/main" id="{8C5DF426-C367-440C-9FB5-61FBB3D5E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288" y="2043240"/>
            <a:ext cx="7804603" cy="270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50630EE-D496-415B-BA22-97D54CABD6CE}"/>
              </a:ext>
            </a:extLst>
          </p:cNvPr>
          <p:cNvSpPr txBox="1"/>
          <p:nvPr/>
        </p:nvSpPr>
        <p:spPr>
          <a:xfrm>
            <a:off x="4076509" y="4656300"/>
            <a:ext cx="81301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https://assets.vogelbescherming.nl/docs/2840f8f0-79aa-4bb8-956e-53476e87bf7b.pdf</a:t>
            </a:r>
            <a:endParaRPr lang="nl-NL" dirty="0">
              <a:solidFill>
                <a:srgbClr val="0000FF"/>
              </a:solidFill>
            </a:endParaRPr>
          </a:p>
          <a:p>
            <a:r>
              <a:rPr lang="nl-NL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Natuurkalender vogels</a:t>
            </a:r>
          </a:p>
          <a:p>
            <a:r>
              <a:rPr lang="nl-NL" u="sng" dirty="0">
                <a:solidFill>
                  <a:srgbClr val="0000FF"/>
                </a:solidFill>
              </a:rPr>
              <a:t>https://www.rvo.nl/sites/default/files/2020/06/Natuurkalender%20voor%20overige%20soorten.pdf</a:t>
            </a:r>
            <a:endParaRPr lang="nl-NL" u="sng" dirty="0">
              <a:solidFill>
                <a:srgbClr val="0000FF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u="sng" dirty="0">
                <a:solidFill>
                  <a:srgbClr val="FF0000"/>
                </a:solidFill>
              </a:rPr>
              <a:t>Natuurkalender overige soorten</a:t>
            </a:r>
          </a:p>
        </p:txBody>
      </p:sp>
    </p:spTree>
    <p:extLst>
      <p:ext uri="{BB962C8B-B14F-4D97-AF65-F5344CB8AC3E}">
        <p14:creationId xmlns:p14="http://schemas.microsoft.com/office/powerpoint/2010/main" val="3703770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004F921D-3773-41A6-9EA0-635BFC31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657" y="153023"/>
            <a:ext cx="2671327" cy="1965366"/>
          </a:xfrm>
        </p:spPr>
        <p:txBody>
          <a:bodyPr>
            <a:normAutofit fontScale="90000"/>
          </a:bodyPr>
          <a:lstStyle/>
          <a:p>
            <a:r>
              <a:rPr lang="nl-NL" dirty="0"/>
              <a:t>Checklist zorgvuldig handelen</a:t>
            </a:r>
            <a:br>
              <a:rPr lang="nl-NL" dirty="0"/>
            </a:br>
            <a:r>
              <a:rPr lang="nl-NL" dirty="0"/>
              <a:t>(bijlage)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D64D77C-48AD-4309-AF62-82215CBC5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527" y="0"/>
            <a:ext cx="4593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85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5142D-4478-4E4C-BD34-E149E0E47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998" y="244139"/>
            <a:ext cx="8255835" cy="7200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Ecologisch werkprotocol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E49BB3-11ED-4F49-A492-7242394F6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999" y="964139"/>
            <a:ext cx="8426132" cy="59591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Werkbeschrijving algemeen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Risico’s?</a:t>
            </a:r>
          </a:p>
          <a:p>
            <a:pPr indent="0">
              <a:buNone/>
            </a:pPr>
            <a:r>
              <a:rPr lang="nl-NL" dirty="0"/>
              <a:t>3.  Verzamelen en uitwisselen gegevens</a:t>
            </a:r>
          </a:p>
          <a:p>
            <a:pPr indent="0">
              <a:buNone/>
            </a:pPr>
            <a:r>
              <a:rPr lang="nl-NL" dirty="0"/>
              <a:t>4.  </a:t>
            </a:r>
            <a:r>
              <a:rPr lang="nl-NL" dirty="0" err="1"/>
              <a:t>Commmunicatie</a:t>
            </a:r>
            <a:r>
              <a:rPr lang="nl-NL" dirty="0"/>
              <a:t>, overdracht naar werkinstructie</a:t>
            </a:r>
          </a:p>
          <a:p>
            <a:pPr indent="0">
              <a:buNone/>
            </a:pPr>
            <a:r>
              <a:rPr lang="nl-NL" sz="1700" dirty="0"/>
              <a:t>		</a:t>
            </a:r>
            <a:endParaRPr lang="nl-NL" sz="1900" dirty="0"/>
          </a:p>
          <a:p>
            <a:pPr indent="0">
              <a:buNone/>
            </a:pPr>
            <a:r>
              <a:rPr lang="nl-NL" sz="1900" dirty="0"/>
              <a:t>		</a:t>
            </a:r>
            <a:endParaRPr lang="nl-NL" sz="1900" i="1" dirty="0"/>
          </a:p>
        </p:txBody>
      </p:sp>
    </p:spTree>
    <p:extLst>
      <p:ext uri="{BB962C8B-B14F-4D97-AF65-F5344CB8AC3E}">
        <p14:creationId xmlns:p14="http://schemas.microsoft.com/office/powerpoint/2010/main" val="3249129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5"/>
          <p:cNvSpPr txBox="1"/>
          <p:nvPr/>
        </p:nvSpPr>
        <p:spPr>
          <a:xfrm>
            <a:off x="2029313" y="1620000"/>
            <a:ext cx="89599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b="1" dirty="0">
              <a:latin typeface="Arial"/>
              <a:cs typeface="Arial"/>
            </a:endParaRPr>
          </a:p>
          <a:p>
            <a:endParaRPr lang="nl-NL" sz="2400" b="1" dirty="0">
              <a:latin typeface="Arial"/>
              <a:cs typeface="Arial"/>
            </a:endParaRPr>
          </a:p>
          <a:p>
            <a:endParaRPr lang="nl-NL" sz="2400" b="1" dirty="0">
              <a:latin typeface="Arial"/>
              <a:cs typeface="Arial"/>
            </a:endParaRPr>
          </a:p>
          <a:p>
            <a:endParaRPr lang="nl-NL" sz="2400" b="1" dirty="0">
              <a:latin typeface="Arial"/>
              <a:cs typeface="Arial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81935" y="1388222"/>
            <a:ext cx="5780663" cy="51376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Uitvoeringsperiode: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Start, eind en doorloop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Tijdstip van de dag, overdag / nacht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Waarom: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Dag of nacht actieve dieren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Koud- of warmbloedige dieren ------ activiteit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Buiten soort specifieke kwetsbare periode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50B6D6B-0FAB-4427-A83E-CA31FD6B3775}"/>
              </a:ext>
            </a:extLst>
          </p:cNvPr>
          <p:cNvSpPr txBox="1">
            <a:spLocks/>
          </p:cNvSpPr>
          <p:nvPr/>
        </p:nvSpPr>
        <p:spPr>
          <a:xfrm>
            <a:off x="3796250" y="151273"/>
            <a:ext cx="7560000" cy="10338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1E201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00B050"/>
                </a:solidFill>
                <a:latin typeface="Arial"/>
                <a:cs typeface="Arial"/>
              </a:rPr>
              <a:t>Werkinstructie - inhoud</a:t>
            </a:r>
            <a:br>
              <a:rPr lang="nl-NL" sz="3600" dirty="0">
                <a:solidFill>
                  <a:srgbClr val="00B050"/>
                </a:solidFill>
                <a:latin typeface="Arial"/>
                <a:cs typeface="Arial"/>
              </a:rPr>
            </a:br>
            <a:endParaRPr lang="nl-NL" sz="3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0D7EC32-93FE-4379-B7B6-151B88563B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" y="65520"/>
            <a:ext cx="1607153" cy="1205365"/>
          </a:xfrm>
          <a:prstGeom prst="rect">
            <a:avLst/>
          </a:prstGeom>
        </p:spPr>
      </p:pic>
      <p:pic>
        <p:nvPicPr>
          <p:cNvPr id="9" name="Picture 4" descr="Vleermuisvriendelijk bomenbeheer">
            <a:extLst>
              <a:ext uri="{FF2B5EF4-FFF2-40B4-BE49-F238E27FC236}">
                <a16:creationId xmlns:a16="http://schemas.microsoft.com/office/drawing/2014/main" id="{22BE9823-5F13-471A-8835-3E65DF2BF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718" y="4109577"/>
            <a:ext cx="3152656" cy="247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evendbarende hagedis">
            <a:extLst>
              <a:ext uri="{FF2B5EF4-FFF2-40B4-BE49-F238E27FC236}">
                <a16:creationId xmlns:a16="http://schemas.microsoft.com/office/drawing/2014/main" id="{3BD4DEEB-88CE-48C2-BB12-B104C6BDF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549" y="1663358"/>
            <a:ext cx="3298825" cy="164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121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5"/>
          <p:cNvSpPr txBox="1"/>
          <p:nvPr/>
        </p:nvSpPr>
        <p:spPr>
          <a:xfrm>
            <a:off x="2029313" y="1620000"/>
            <a:ext cx="89599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b="1" dirty="0">
              <a:latin typeface="Arial"/>
              <a:cs typeface="Arial"/>
            </a:endParaRPr>
          </a:p>
          <a:p>
            <a:endParaRPr lang="nl-NL" sz="2400" b="1" dirty="0">
              <a:latin typeface="Arial"/>
              <a:cs typeface="Arial"/>
            </a:endParaRPr>
          </a:p>
          <a:p>
            <a:endParaRPr lang="nl-NL" sz="2400" b="1" dirty="0">
              <a:latin typeface="Arial"/>
              <a:cs typeface="Arial"/>
            </a:endParaRPr>
          </a:p>
          <a:p>
            <a:endParaRPr lang="nl-NL" sz="2400" b="1" dirty="0">
              <a:latin typeface="Arial"/>
              <a:cs typeface="Arial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81935" y="1388222"/>
            <a:ext cx="6231232" cy="5137637"/>
          </a:xfr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Werkwijze werktechniek: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Type machine en afstellen --- bandenspanning, maaihoogte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Fasering / bewerkingspercentage --- concrete locaties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Aan- en afvoerroute(s)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Start- en stopplaatsen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Afgesloten machines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Omgang met vrijkomende materialen: afvoer/depots/verwerken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Fauna weren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Waarom: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Doden voorkomen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Beschadigingen voorkomen / beperken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Verstoren voorkomen / beperken --- gewenning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50B6D6B-0FAB-4427-A83E-CA31FD6B3775}"/>
              </a:ext>
            </a:extLst>
          </p:cNvPr>
          <p:cNvSpPr txBox="1">
            <a:spLocks/>
          </p:cNvSpPr>
          <p:nvPr/>
        </p:nvSpPr>
        <p:spPr>
          <a:xfrm>
            <a:off x="3796250" y="151273"/>
            <a:ext cx="7560000" cy="10338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1E201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00B050"/>
                </a:solidFill>
                <a:latin typeface="Arial"/>
                <a:cs typeface="Arial"/>
              </a:rPr>
              <a:t>Werkinstructie - werktechniek</a:t>
            </a:r>
            <a:br>
              <a:rPr lang="nl-NL" sz="3600" dirty="0">
                <a:solidFill>
                  <a:srgbClr val="00B050"/>
                </a:solidFill>
                <a:latin typeface="Arial"/>
                <a:cs typeface="Arial"/>
              </a:rPr>
            </a:br>
            <a:endParaRPr lang="nl-NL" sz="3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0D7EC32-93FE-4379-B7B6-151B88563B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" y="65520"/>
            <a:ext cx="1607153" cy="1205365"/>
          </a:xfrm>
          <a:prstGeom prst="rect">
            <a:avLst/>
          </a:prstGeom>
        </p:spPr>
      </p:pic>
      <p:pic>
        <p:nvPicPr>
          <p:cNvPr id="12" name="Picture 2" descr="Machines voor hooilandbeheer - PDF Free Download">
            <a:extLst>
              <a:ext uri="{FF2B5EF4-FFF2-40B4-BE49-F238E27FC236}">
                <a16:creationId xmlns:a16="http://schemas.microsoft.com/office/drawing/2014/main" id="{40F364AA-6BD2-4460-8D30-0B1A708B1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533" y="1332989"/>
            <a:ext cx="2552086" cy="191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actsheet - Wildvriendelijk maaien - Boerennatuur">
            <a:extLst>
              <a:ext uri="{FF2B5EF4-FFF2-40B4-BE49-F238E27FC236}">
                <a16:creationId xmlns:a16="http://schemas.microsoft.com/office/drawing/2014/main" id="{D3996DB7-347C-4419-9ECD-B7314B980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394" y="3454071"/>
            <a:ext cx="2879281" cy="182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39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5"/>
          <p:cNvSpPr txBox="1"/>
          <p:nvPr/>
        </p:nvSpPr>
        <p:spPr>
          <a:xfrm>
            <a:off x="2029313" y="1620000"/>
            <a:ext cx="89599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b="1" dirty="0">
              <a:latin typeface="Arial"/>
              <a:cs typeface="Arial"/>
            </a:endParaRPr>
          </a:p>
          <a:p>
            <a:endParaRPr lang="nl-NL" sz="2400" b="1" dirty="0">
              <a:latin typeface="Arial"/>
              <a:cs typeface="Arial"/>
            </a:endParaRPr>
          </a:p>
          <a:p>
            <a:endParaRPr lang="nl-NL" sz="2400" b="1" dirty="0">
              <a:latin typeface="Arial"/>
              <a:cs typeface="Arial"/>
            </a:endParaRPr>
          </a:p>
          <a:p>
            <a:endParaRPr lang="nl-NL" sz="2400" b="1" dirty="0">
              <a:latin typeface="Arial"/>
              <a:cs typeface="Arial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81935" y="1388222"/>
            <a:ext cx="6231232" cy="51376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Beschermingszone(s) uitwerken per soort/rust- en voortplantingsplaats: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Omvang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Type markering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Aanbrengen moment en verwijderen moment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Waarom: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Niet beschadigen rust- en voortplantingsplaats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Voorkomen/beperken verstoren rust- en voortplantingsplaats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Behoud functionaliteit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50B6D6B-0FAB-4427-A83E-CA31FD6B3775}"/>
              </a:ext>
            </a:extLst>
          </p:cNvPr>
          <p:cNvSpPr txBox="1">
            <a:spLocks/>
          </p:cNvSpPr>
          <p:nvPr/>
        </p:nvSpPr>
        <p:spPr>
          <a:xfrm>
            <a:off x="3796250" y="151273"/>
            <a:ext cx="7560000" cy="10338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1E201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00B050"/>
                </a:solidFill>
                <a:latin typeface="Arial"/>
                <a:cs typeface="Arial"/>
              </a:rPr>
              <a:t>Werkinstructie – beschermingszone(s)</a:t>
            </a:r>
            <a:br>
              <a:rPr lang="nl-NL" sz="3600" dirty="0">
                <a:solidFill>
                  <a:srgbClr val="00B050"/>
                </a:solidFill>
                <a:latin typeface="Arial"/>
                <a:cs typeface="Arial"/>
              </a:rPr>
            </a:br>
            <a:endParaRPr lang="nl-NL" sz="3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0D7EC32-93FE-4379-B7B6-151B88563B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" y="65520"/>
            <a:ext cx="1607153" cy="1205365"/>
          </a:xfrm>
          <a:prstGeom prst="rect">
            <a:avLst/>
          </a:prstGeom>
        </p:spPr>
      </p:pic>
      <p:pic>
        <p:nvPicPr>
          <p:cNvPr id="9" name="Picture 2" descr="Dassenwerkgroep Utrecht &amp; 't Gooi">
            <a:extLst>
              <a:ext uri="{FF2B5EF4-FFF2-40B4-BE49-F238E27FC236}">
                <a16:creationId xmlns:a16="http://schemas.microsoft.com/office/drawing/2014/main" id="{508E7F38-6416-4C01-9137-DBE44966E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407" y="1464921"/>
            <a:ext cx="3101736" cy="23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2189DBF4-8D38-4288-A381-1F4F4F40E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739" y="3896676"/>
            <a:ext cx="2140404" cy="28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937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57F15-84F7-4C5F-ABFD-952A7D23C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000" y="277087"/>
            <a:ext cx="7560000" cy="720000"/>
          </a:xfrm>
        </p:spPr>
        <p:txBody>
          <a:bodyPr/>
          <a:lstStyle/>
          <a:p>
            <a:r>
              <a:rPr lang="nl-NL" b="1" dirty="0"/>
              <a:t>Lijnvormige beplanting </a:t>
            </a:r>
            <a:r>
              <a:rPr lang="nl-NL" sz="2400" dirty="0"/>
              <a:t>3.1.2.1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958" y="1065793"/>
            <a:ext cx="4672683" cy="2628384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624" y="4058172"/>
            <a:ext cx="3391493" cy="226099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661" y="4452694"/>
            <a:ext cx="4617357" cy="229424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943" y="1134497"/>
            <a:ext cx="3648075" cy="2066925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15DA275-1F58-4D6D-BE38-BBF52BC7826A}"/>
              </a:ext>
            </a:extLst>
          </p:cNvPr>
          <p:cNvSpPr txBox="1">
            <a:spLocks/>
          </p:cNvSpPr>
          <p:nvPr/>
        </p:nvSpPr>
        <p:spPr>
          <a:xfrm>
            <a:off x="1033288" y="3514506"/>
            <a:ext cx="2214614" cy="1523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/>
              <a:buNone/>
            </a:pPr>
            <a:r>
              <a:rPr lang="nl-NL" dirty="0"/>
              <a:t>Soorten en risico’s?</a:t>
            </a:r>
          </a:p>
          <a:p>
            <a:pPr indent="0">
              <a:buFont typeface="Arial"/>
              <a:buNone/>
            </a:pPr>
            <a:r>
              <a:rPr lang="nl-NL" dirty="0"/>
              <a:t>Zorgvuldig handelen?</a:t>
            </a:r>
          </a:p>
          <a:p>
            <a:pPr indent="0">
              <a:buFont typeface="Arial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6427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58288" y="405675"/>
            <a:ext cx="7560000" cy="72000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Werkmethode lijnvormige bepl</a:t>
            </a:r>
            <a:r>
              <a:rPr lang="nl-NL" dirty="0"/>
              <a:t>anting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95788" y="1908450"/>
            <a:ext cx="7352756" cy="5176066"/>
          </a:xfrm>
        </p:spPr>
        <p:txBody>
          <a:bodyPr>
            <a:normAutofit/>
          </a:bodyPr>
          <a:lstStyle/>
          <a:p>
            <a:r>
              <a:rPr lang="nl-NL" dirty="0"/>
              <a:t>Behoud groei-/rust-/verblijfplaatsen</a:t>
            </a:r>
          </a:p>
          <a:p>
            <a:r>
              <a:rPr lang="nl-NL" dirty="0"/>
              <a:t>Niet werken in kwetsbare periode</a:t>
            </a:r>
          </a:p>
          <a:p>
            <a:r>
              <a:rPr lang="nl-NL" dirty="0"/>
              <a:t>Gefaseerd werken</a:t>
            </a:r>
          </a:p>
          <a:p>
            <a:r>
              <a:rPr lang="nl-NL" dirty="0"/>
              <a:t>Jaarrond beschermde nesten: functionaliteit niet</a:t>
            </a:r>
            <a:br>
              <a:rPr lang="nl-NL" dirty="0"/>
            </a:br>
            <a:r>
              <a:rPr lang="nl-NL" dirty="0"/>
              <a:t>    aantasten</a:t>
            </a:r>
          </a:p>
          <a:p>
            <a:r>
              <a:rPr lang="nl-NL" dirty="0"/>
              <a:t>Aanwezigheid en verstoring beperken</a:t>
            </a:r>
          </a:p>
          <a:p>
            <a:r>
              <a:rPr lang="nl-NL" dirty="0"/>
              <a:t>Werkrichting: gewenning en vluchtroute creëren </a:t>
            </a:r>
          </a:p>
          <a:p>
            <a:r>
              <a:rPr lang="nl-NL" dirty="0"/>
              <a:t>Beschermingszone instellen en afzetten</a:t>
            </a:r>
          </a:p>
          <a:p>
            <a:r>
              <a:rPr lang="nl-NL" dirty="0"/>
              <a:t>Tussen 15 maart en 15 juli geen </a:t>
            </a:r>
            <a:r>
              <a:rPr lang="nl-NL" dirty="0" err="1"/>
              <a:t>boswerkzaam</a:t>
            </a:r>
            <a:r>
              <a:rPr lang="nl-NL" dirty="0"/>
              <a:t>-</a:t>
            </a:r>
            <a:br>
              <a:rPr lang="nl-NL" dirty="0"/>
            </a:br>
            <a:r>
              <a:rPr lang="nl-NL" dirty="0"/>
              <a:t>     heden in loof- en gemengd bos</a:t>
            </a:r>
          </a:p>
          <a:p>
            <a:r>
              <a:rPr lang="nl-NL" dirty="0"/>
              <a:t>25 m afstand houden van bomen met vleermuizen </a:t>
            </a:r>
            <a:br>
              <a:rPr lang="nl-NL" dirty="0"/>
            </a:br>
            <a:r>
              <a:rPr lang="nl-NL" dirty="0"/>
              <a:t>    of boommarters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20D4BB4-E78E-478A-A063-BBF83B7DE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9"/>
            <a:ext cx="2467278" cy="9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86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57F15-84F7-4C5F-ABFD-952A7D23C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25" y="226789"/>
            <a:ext cx="7560000" cy="72000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Roofvogel-, eekhoorn- en kolonienesten </a:t>
            </a:r>
            <a:r>
              <a:rPr lang="nl-NL" sz="2400" dirty="0"/>
              <a:t>3.1.2.2</a:t>
            </a:r>
            <a:endParaRPr lang="nl-NL" dirty="0"/>
          </a:p>
        </p:txBody>
      </p:sp>
      <p:pic>
        <p:nvPicPr>
          <p:cNvPr id="1026" name="Picture 2" descr="Afbeeldingsresultaat voor nest roofvoge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992" y="1279491"/>
            <a:ext cx="4232693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816" y="1279491"/>
            <a:ext cx="1874520" cy="280416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19"/>
          <a:stretch/>
        </p:blipFill>
        <p:spPr>
          <a:xfrm>
            <a:off x="6385016" y="4243933"/>
            <a:ext cx="2804704" cy="24384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524" y="226789"/>
            <a:ext cx="1537979" cy="368930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61" y="4243933"/>
            <a:ext cx="3587209" cy="2017805"/>
          </a:xfrm>
          <a:prstGeom prst="rect">
            <a:avLst/>
          </a:prstGeom>
        </p:spPr>
      </p:pic>
      <p:pic>
        <p:nvPicPr>
          <p:cNvPr id="9" name="Picture 4" descr="De mussenkolonie in de Conradstraat">
            <a:extLst>
              <a:ext uri="{FF2B5EF4-FFF2-40B4-BE49-F238E27FC236}">
                <a16:creationId xmlns:a16="http://schemas.microsoft.com/office/drawing/2014/main" id="{4D4FBF30-F2D1-4088-B910-D1B6C68DA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766" y="4544568"/>
            <a:ext cx="2850353" cy="213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DE7C689F-517C-45CC-BB99-19D92ED9A220}"/>
              </a:ext>
            </a:extLst>
          </p:cNvPr>
          <p:cNvSpPr txBox="1">
            <a:spLocks/>
          </p:cNvSpPr>
          <p:nvPr/>
        </p:nvSpPr>
        <p:spPr>
          <a:xfrm>
            <a:off x="1263378" y="2392257"/>
            <a:ext cx="2214614" cy="1523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/>
              <a:buNone/>
            </a:pPr>
            <a:r>
              <a:rPr lang="nl-NL" dirty="0"/>
              <a:t>Soorten en risico’s?</a:t>
            </a:r>
          </a:p>
          <a:p>
            <a:pPr indent="0">
              <a:buFont typeface="Arial"/>
              <a:buNone/>
            </a:pPr>
            <a:r>
              <a:rPr lang="nl-NL" dirty="0"/>
              <a:t>Zorgvuldig handelen?</a:t>
            </a:r>
          </a:p>
          <a:p>
            <a:pPr indent="0">
              <a:buFont typeface="Arial"/>
              <a:buNone/>
            </a:pP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2E1CC68-6065-4A3C-87A6-350A9E3651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0719"/>
            <a:ext cx="2467278" cy="9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8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15A15C-5E2F-40B2-BD92-BA7B502A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Zorgvuldig handelen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2B1803-44D9-4734-B79C-EE9813D5F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0" y="1619999"/>
            <a:ext cx="7560000" cy="4859177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Uitgangspunt zorgvuldig handelen: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Behoud van </a:t>
            </a:r>
          </a:p>
          <a:p>
            <a:pPr marL="342900" indent="-342900">
              <a:buFontTx/>
              <a:buChar char="-"/>
            </a:pPr>
            <a:r>
              <a:rPr lang="nl-NL" dirty="0"/>
              <a:t>Aanwezige soort(en)</a:t>
            </a:r>
          </a:p>
          <a:p>
            <a:pPr marL="342900" indent="-342900">
              <a:buFontTx/>
              <a:buChar char="-"/>
            </a:pPr>
            <a:r>
              <a:rPr lang="nl-NL" dirty="0"/>
              <a:t>Aanwezige rust- en voortplantingsplaatsen</a:t>
            </a:r>
          </a:p>
          <a:p>
            <a:pPr indent="0">
              <a:buNone/>
            </a:pPr>
            <a:r>
              <a:rPr lang="nl-NL" dirty="0"/>
              <a:t>-   Leefgebied (biotoop)</a:t>
            </a:r>
          </a:p>
          <a:p>
            <a:endParaRPr lang="nl-NL" dirty="0"/>
          </a:p>
        </p:txBody>
      </p:sp>
      <p:pic>
        <p:nvPicPr>
          <p:cNvPr id="1026" name="Picture 2" descr="Afbeeldingsresultaat voor dwergvleermuis">
            <a:extLst>
              <a:ext uri="{FF2B5EF4-FFF2-40B4-BE49-F238E27FC236}">
                <a16:creationId xmlns:a16="http://schemas.microsoft.com/office/drawing/2014/main" id="{4CF4525E-17CD-4AEA-9414-9DEB6E08F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3" t="8966" r="7750" b="8845"/>
          <a:stretch/>
        </p:blipFill>
        <p:spPr bwMode="auto">
          <a:xfrm>
            <a:off x="1323703" y="1323907"/>
            <a:ext cx="2107475" cy="13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dwergvleermuis boom">
            <a:extLst>
              <a:ext uri="{FF2B5EF4-FFF2-40B4-BE49-F238E27FC236}">
                <a16:creationId xmlns:a16="http://schemas.microsoft.com/office/drawing/2014/main" id="{F534391B-4F06-4621-89A0-BAC652E45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6" y="2316991"/>
            <a:ext cx="1578247" cy="236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dwergvleermuis boom">
            <a:extLst>
              <a:ext uri="{FF2B5EF4-FFF2-40B4-BE49-F238E27FC236}">
                <a16:creationId xmlns:a16="http://schemas.microsoft.com/office/drawing/2014/main" id="{58C821F5-5DC2-4DCC-817B-B99337D28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392" y="3842182"/>
            <a:ext cx="2094786" cy="13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dwergvleermuis boom">
            <a:extLst>
              <a:ext uri="{FF2B5EF4-FFF2-40B4-BE49-F238E27FC236}">
                <a16:creationId xmlns:a16="http://schemas.microsoft.com/office/drawing/2014/main" id="{C1DC622B-09B0-4888-A9C4-1F798C03D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" y="5314544"/>
            <a:ext cx="2281646" cy="128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beeldingsresultaat voor dwergvleermuis verlichting">
            <a:extLst>
              <a:ext uri="{FF2B5EF4-FFF2-40B4-BE49-F238E27FC236}">
                <a16:creationId xmlns:a16="http://schemas.microsoft.com/office/drawing/2014/main" id="{C9469D24-C8AE-4F8D-A150-46A3F9D0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788" y="3500676"/>
            <a:ext cx="2163336" cy="143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DC8F7BC-542E-45C7-A38C-50C4942BAF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62" y="241671"/>
            <a:ext cx="2282812" cy="8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54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2639" y="278178"/>
            <a:ext cx="8270285" cy="1325563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Werkmethode roofvogel-, eekhoorn- en kolonievogelnesten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10075" y="1768475"/>
            <a:ext cx="7352756" cy="4914809"/>
          </a:xfrm>
        </p:spPr>
        <p:txBody>
          <a:bodyPr>
            <a:normAutofit/>
          </a:bodyPr>
          <a:lstStyle/>
          <a:p>
            <a:r>
              <a:rPr lang="nl-NL" dirty="0"/>
              <a:t>Behoud nest-/rust-/verblijfplaatsen</a:t>
            </a:r>
          </a:p>
          <a:p>
            <a:r>
              <a:rPr lang="nl-NL" dirty="0"/>
              <a:t>Niet werken in kwetsbare periode</a:t>
            </a:r>
          </a:p>
          <a:p>
            <a:r>
              <a:rPr lang="nl-NL" dirty="0"/>
              <a:t>Gefaseerd werken</a:t>
            </a:r>
          </a:p>
          <a:p>
            <a:r>
              <a:rPr lang="nl-NL" dirty="0"/>
              <a:t>Jaarrond beschermde nesten: functionaliteit niet </a:t>
            </a:r>
            <a:br>
              <a:rPr lang="nl-NL" dirty="0"/>
            </a:br>
            <a:r>
              <a:rPr lang="nl-NL" dirty="0"/>
              <a:t>    aantasten</a:t>
            </a:r>
          </a:p>
          <a:p>
            <a:r>
              <a:rPr lang="nl-NL" dirty="0"/>
              <a:t>Beschermingszone instellen en afzetten</a:t>
            </a:r>
          </a:p>
          <a:p>
            <a:r>
              <a:rPr lang="nl-NL" dirty="0"/>
              <a:t>Bomen niet direct naast nestboom vellen</a:t>
            </a:r>
          </a:p>
          <a:p>
            <a:r>
              <a:rPr lang="nl-NL" dirty="0"/>
              <a:t>Tussen 15 maart en 15 juli geen </a:t>
            </a:r>
            <a:r>
              <a:rPr lang="nl-NL" dirty="0" err="1"/>
              <a:t>boswerkzaam</a:t>
            </a:r>
            <a:r>
              <a:rPr lang="nl-NL" dirty="0"/>
              <a:t>-</a:t>
            </a:r>
            <a:br>
              <a:rPr lang="nl-NL" dirty="0"/>
            </a:br>
            <a:r>
              <a:rPr lang="nl-NL" dirty="0"/>
              <a:t>     heden in loof- en gemengd bos</a:t>
            </a:r>
          </a:p>
          <a:p>
            <a:r>
              <a:rPr lang="nl-NL" dirty="0"/>
              <a:t>Geen werkzaamheden binnen 50 m van bijzondere</a:t>
            </a:r>
            <a:br>
              <a:rPr lang="nl-NL" dirty="0"/>
            </a:br>
            <a:r>
              <a:rPr lang="nl-NL" dirty="0"/>
              <a:t>     nestbomen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BF419F-9C2B-4055-9F58-A1E3160E2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9"/>
            <a:ext cx="2467278" cy="9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16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57F15-84F7-4C5F-ABFD-952A7D23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Burchten en holen </a:t>
            </a:r>
            <a:r>
              <a:rPr lang="nl-NL" sz="2400" dirty="0"/>
              <a:t>3.1.2.3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83" y="1327955"/>
            <a:ext cx="3541486" cy="26523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131" y="1327955"/>
            <a:ext cx="3537869" cy="265234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83" y="4222082"/>
            <a:ext cx="4075519" cy="250733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426" y="4222082"/>
            <a:ext cx="2961574" cy="1944914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49D0A7E-919C-47E1-BBB7-881EE3CF7101}"/>
              </a:ext>
            </a:extLst>
          </p:cNvPr>
          <p:cNvSpPr txBox="1">
            <a:spLocks/>
          </p:cNvSpPr>
          <p:nvPr/>
        </p:nvSpPr>
        <p:spPr>
          <a:xfrm>
            <a:off x="1033288" y="3514506"/>
            <a:ext cx="2214614" cy="1523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/>
              <a:buNone/>
            </a:pPr>
            <a:r>
              <a:rPr lang="nl-NL" dirty="0"/>
              <a:t>Soorten en risico’s?</a:t>
            </a:r>
          </a:p>
          <a:p>
            <a:pPr indent="0">
              <a:buFont typeface="Arial"/>
              <a:buNone/>
            </a:pPr>
            <a:r>
              <a:rPr lang="nl-NL" dirty="0"/>
              <a:t>Zorgvuldig handelen?</a:t>
            </a:r>
          </a:p>
          <a:p>
            <a:pPr indent="0">
              <a:buFont typeface="Arial"/>
              <a:buNone/>
            </a:pP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408A277-D168-480E-AF8D-FE508ED659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719"/>
            <a:ext cx="2467278" cy="9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59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32440" y="339001"/>
            <a:ext cx="7886700" cy="1325563"/>
          </a:xfrm>
        </p:spPr>
        <p:txBody>
          <a:bodyPr>
            <a:normAutofit/>
          </a:bodyPr>
          <a:lstStyle/>
          <a:p>
            <a:r>
              <a:rPr lang="nl-NL" b="1" dirty="0"/>
              <a:t>Werkmethode burchten en holen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08288" y="1869416"/>
            <a:ext cx="7710487" cy="4351338"/>
          </a:xfrm>
        </p:spPr>
        <p:txBody>
          <a:bodyPr>
            <a:normAutofit/>
          </a:bodyPr>
          <a:lstStyle/>
          <a:p>
            <a:r>
              <a:rPr lang="nl-NL" dirty="0"/>
              <a:t>Beschermingszone instellen en zichtbaar afzetten</a:t>
            </a:r>
          </a:p>
          <a:p>
            <a:r>
              <a:rPr lang="nl-NL" dirty="0"/>
              <a:t>Geen rijdend materieel gebruiken</a:t>
            </a:r>
          </a:p>
          <a:p>
            <a:r>
              <a:rPr lang="nl-NL" dirty="0"/>
              <a:t>Alleen uitvoeren binnen de periode tussen 1-9 en 1-12 </a:t>
            </a:r>
          </a:p>
          <a:p>
            <a:r>
              <a:rPr lang="nl-NL" dirty="0"/>
              <a:t>Behoud groei-/rust-/verblijfplaatsen</a:t>
            </a:r>
          </a:p>
          <a:p>
            <a:r>
              <a:rPr lang="nl-NL" dirty="0"/>
              <a:t>Velrichting afwenden</a:t>
            </a:r>
          </a:p>
          <a:p>
            <a:r>
              <a:rPr lang="nl-NL" dirty="0"/>
              <a:t>Ondergroei bij ingangen zoveel mogelijk sparen</a:t>
            </a:r>
          </a:p>
          <a:p>
            <a:r>
              <a:rPr lang="nl-NL" dirty="0"/>
              <a:t>Vluchtroute voor de dieren openhouden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14EE1B-8227-4BAA-82CF-4B0A456E1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9"/>
            <a:ext cx="2467278" cy="9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94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57F15-84F7-4C5F-ABFD-952A7D23C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760" y="348525"/>
            <a:ext cx="7560000" cy="720000"/>
          </a:xfrm>
        </p:spPr>
        <p:txBody>
          <a:bodyPr>
            <a:normAutofit fontScale="90000"/>
          </a:bodyPr>
          <a:lstStyle/>
          <a:p>
            <a:r>
              <a:rPr lang="nl-NL" dirty="0"/>
              <a:t>Boomholtes, rottingsgaten, spleten en kieren </a:t>
            </a:r>
            <a:r>
              <a:rPr lang="nl-NL" sz="2400" dirty="0"/>
              <a:t>3.1.2.4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573" y="1615308"/>
            <a:ext cx="2997501" cy="224812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878" y="1615308"/>
            <a:ext cx="2997501" cy="224812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573" y="3958426"/>
            <a:ext cx="3556000" cy="236325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366" y="1615308"/>
            <a:ext cx="1968754" cy="2628900"/>
          </a:xfrm>
          <a:prstGeom prst="rect">
            <a:avLst/>
          </a:prstGeom>
        </p:spPr>
      </p:pic>
      <p:pic>
        <p:nvPicPr>
          <p:cNvPr id="9" name="Picture 4" descr="Vleermuizen in en om het huis">
            <a:extLst>
              <a:ext uri="{FF2B5EF4-FFF2-40B4-BE49-F238E27FC236}">
                <a16:creationId xmlns:a16="http://schemas.microsoft.com/office/drawing/2014/main" id="{9C2B2893-B5D7-4FDF-834A-EB9E7E427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560" y="3977271"/>
            <a:ext cx="2145747" cy="142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Natuurinclusief bouwen - Gemeente Hellevoetsluis">
            <a:extLst>
              <a:ext uri="{FF2B5EF4-FFF2-40B4-BE49-F238E27FC236}">
                <a16:creationId xmlns:a16="http://schemas.microsoft.com/office/drawing/2014/main" id="{A868B7DC-EFC9-47EE-8255-42790334D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480" y="5399176"/>
            <a:ext cx="2540578" cy="142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23B22F-FFCC-449F-884A-BE2371F3BC78}"/>
              </a:ext>
            </a:extLst>
          </p:cNvPr>
          <p:cNvSpPr txBox="1">
            <a:spLocks/>
          </p:cNvSpPr>
          <p:nvPr/>
        </p:nvSpPr>
        <p:spPr>
          <a:xfrm>
            <a:off x="1033288" y="3514506"/>
            <a:ext cx="2214614" cy="1523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/>
              <a:buNone/>
            </a:pPr>
            <a:r>
              <a:rPr lang="nl-NL" dirty="0"/>
              <a:t>Soorten en risico’s?</a:t>
            </a:r>
          </a:p>
          <a:p>
            <a:pPr indent="0">
              <a:buFont typeface="Arial"/>
              <a:buNone/>
            </a:pPr>
            <a:r>
              <a:rPr lang="nl-NL" dirty="0"/>
              <a:t>Zorgvuldig handelen?</a:t>
            </a:r>
          </a:p>
          <a:p>
            <a:pPr indent="0">
              <a:buFont typeface="Arial"/>
              <a:buNone/>
            </a:pP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B29771B-4DB6-433D-AF9F-36FF726762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0719"/>
            <a:ext cx="2467278" cy="9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06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Werkmethode boomholtes, rottingsgaten, speten en kieren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95800" y="2239962"/>
            <a:ext cx="7519988" cy="4351338"/>
          </a:xfrm>
        </p:spPr>
        <p:txBody>
          <a:bodyPr>
            <a:normAutofit/>
          </a:bodyPr>
          <a:lstStyle/>
          <a:p>
            <a:r>
              <a:rPr lang="nl-NL" dirty="0"/>
              <a:t>Beschermingszone instellen en afzetten</a:t>
            </a:r>
          </a:p>
          <a:p>
            <a:r>
              <a:rPr lang="nl-NL" dirty="0"/>
              <a:t>Niet werken in kwetsbare periode</a:t>
            </a:r>
          </a:p>
          <a:p>
            <a:r>
              <a:rPr lang="nl-NL" dirty="0"/>
              <a:t>Vluchtroute voor de dieren openhouden</a:t>
            </a:r>
          </a:p>
          <a:p>
            <a:r>
              <a:rPr lang="nl-NL" dirty="0"/>
              <a:t>Uitvoeren vanaf september tot half maart</a:t>
            </a:r>
          </a:p>
          <a:p>
            <a:r>
              <a:rPr lang="nl-NL" dirty="0"/>
              <a:t>Oude bomen (≥50 jaar) controleren op aanwezigheid</a:t>
            </a:r>
            <a:br>
              <a:rPr lang="nl-NL" dirty="0"/>
            </a:br>
            <a:r>
              <a:rPr lang="nl-NL" dirty="0"/>
              <a:t>    van vleermuizen en minimaal 25 m afstand houden</a:t>
            </a:r>
          </a:p>
          <a:p>
            <a:r>
              <a:rPr lang="nl-NL" dirty="0"/>
              <a:t>Aanwezigheid en verstoring beperken</a:t>
            </a:r>
          </a:p>
          <a:p>
            <a:r>
              <a:rPr lang="nl-NL" dirty="0"/>
              <a:t>Werkrichting: gewenning en vluchtroute openhouden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C354B00-A2FB-420D-8E44-417B0BDED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9"/>
            <a:ext cx="2467278" cy="9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53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57F15-84F7-4C5F-ABFD-952A7D23C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587" y="249012"/>
            <a:ext cx="7484836" cy="1325563"/>
          </a:xfrm>
        </p:spPr>
        <p:txBody>
          <a:bodyPr/>
          <a:lstStyle/>
          <a:p>
            <a:r>
              <a:rPr lang="nl-NL" b="1" dirty="0"/>
              <a:t>Water- en oeverbegroeiingen </a:t>
            </a:r>
            <a:r>
              <a:rPr lang="nl-NL" sz="2400" dirty="0"/>
              <a:t>3.1.2.5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25" y="1574575"/>
            <a:ext cx="2619737" cy="349120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013" y="1458460"/>
            <a:ext cx="4462463" cy="29809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4"/>
          <a:stretch/>
        </p:blipFill>
        <p:spPr>
          <a:xfrm>
            <a:off x="6186034" y="4741022"/>
            <a:ext cx="2989942" cy="2029564"/>
          </a:xfrm>
          <a:prstGeom prst="rect">
            <a:avLst/>
          </a:prstGeom>
        </p:spPr>
      </p:pic>
      <p:pic>
        <p:nvPicPr>
          <p:cNvPr id="7" name="Picture 2" descr="Provincie Noord-Holland investeert €194 miljoen in natuur">
            <a:extLst>
              <a:ext uri="{FF2B5EF4-FFF2-40B4-BE49-F238E27FC236}">
                <a16:creationId xmlns:a16="http://schemas.microsoft.com/office/drawing/2014/main" id="{CB25D069-D824-46DE-9EED-57E3470B9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848" y="4848732"/>
            <a:ext cx="2963744" cy="16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8F387C2F-D2C5-4F0B-BB64-6C45C94A45FB}"/>
              </a:ext>
            </a:extLst>
          </p:cNvPr>
          <p:cNvSpPr txBox="1">
            <a:spLocks/>
          </p:cNvSpPr>
          <p:nvPr/>
        </p:nvSpPr>
        <p:spPr>
          <a:xfrm>
            <a:off x="1033288" y="3514506"/>
            <a:ext cx="2214614" cy="1523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/>
              <a:buNone/>
            </a:pPr>
            <a:r>
              <a:rPr lang="nl-NL" dirty="0"/>
              <a:t>Soorten en risico’s?</a:t>
            </a:r>
          </a:p>
          <a:p>
            <a:pPr indent="0">
              <a:buFont typeface="Arial"/>
              <a:buNone/>
            </a:pPr>
            <a:r>
              <a:rPr lang="nl-NL" dirty="0"/>
              <a:t>Zorgvuldig handelen?</a:t>
            </a:r>
          </a:p>
          <a:p>
            <a:pPr indent="0">
              <a:buFont typeface="Arial"/>
              <a:buNone/>
            </a:pP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F8C317A-FACC-4ADE-95FA-0691443577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719"/>
            <a:ext cx="2467278" cy="9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58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720000"/>
            <a:ext cx="7560000" cy="1172174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Werkmethode water- en oeverbeplantingen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10050" y="1997075"/>
            <a:ext cx="7352756" cy="4351338"/>
          </a:xfrm>
        </p:spPr>
        <p:txBody>
          <a:bodyPr>
            <a:normAutofit/>
          </a:bodyPr>
          <a:lstStyle/>
          <a:p>
            <a:r>
              <a:rPr lang="nl-NL" dirty="0"/>
              <a:t>Beschermingszone instellen en afzetten</a:t>
            </a:r>
          </a:p>
          <a:p>
            <a:r>
              <a:rPr lang="nl-NL" dirty="0"/>
              <a:t>Niet werken in kwetsbare periode</a:t>
            </a:r>
          </a:p>
          <a:p>
            <a:r>
              <a:rPr lang="nl-NL" dirty="0"/>
              <a:t>Minimale maaihoogte vaststellen</a:t>
            </a:r>
          </a:p>
          <a:p>
            <a:r>
              <a:rPr lang="nl-NL" dirty="0"/>
              <a:t>Gefaseerd werken</a:t>
            </a:r>
          </a:p>
          <a:p>
            <a:r>
              <a:rPr lang="nl-NL" dirty="0"/>
              <a:t>Jaarrond beschermde nesten: functionaliteit niet</a:t>
            </a:r>
            <a:br>
              <a:rPr lang="nl-NL" dirty="0"/>
            </a:br>
            <a:r>
              <a:rPr lang="nl-NL" dirty="0"/>
              <a:t>    aantasten</a:t>
            </a:r>
          </a:p>
          <a:p>
            <a:r>
              <a:rPr lang="nl-NL" dirty="0"/>
              <a:t>Aanwezigheid en verstoring beperken</a:t>
            </a:r>
          </a:p>
          <a:p>
            <a:r>
              <a:rPr lang="nl-NL" dirty="0"/>
              <a:t>Werkrichting: gewenning en vluchtroute creëren </a:t>
            </a:r>
          </a:p>
          <a:p>
            <a:r>
              <a:rPr lang="nl-NL" dirty="0"/>
              <a:t>Zaden en dieren kunnen terugstromen naar water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518937B-F0BF-46F0-A69A-FF055A107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9"/>
            <a:ext cx="2467278" cy="9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10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57F15-84F7-4C5F-ABFD-952A7D23C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8288" y="552310"/>
            <a:ext cx="7560000" cy="720000"/>
          </a:xfrm>
        </p:spPr>
        <p:txBody>
          <a:bodyPr/>
          <a:lstStyle/>
          <a:p>
            <a:r>
              <a:rPr lang="nl-NL" b="1" dirty="0"/>
              <a:t>Broeihopen</a:t>
            </a:r>
            <a:r>
              <a:rPr lang="nl-NL" dirty="0"/>
              <a:t> </a:t>
            </a:r>
            <a:r>
              <a:rPr lang="nl-NL" sz="2400" dirty="0"/>
              <a:t>3.1.2.6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427" y="1272310"/>
            <a:ext cx="4399539" cy="364671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950" y="1650546"/>
            <a:ext cx="1924183" cy="256557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502" y="4954360"/>
            <a:ext cx="4855218" cy="1780754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4DB4F8D-3255-47AB-8AE7-653C7117560B}"/>
              </a:ext>
            </a:extLst>
          </p:cNvPr>
          <p:cNvSpPr txBox="1">
            <a:spLocks/>
          </p:cNvSpPr>
          <p:nvPr/>
        </p:nvSpPr>
        <p:spPr>
          <a:xfrm>
            <a:off x="1033288" y="3514506"/>
            <a:ext cx="2214614" cy="1523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/>
              <a:buNone/>
            </a:pPr>
            <a:r>
              <a:rPr lang="nl-NL" dirty="0"/>
              <a:t>Soorten en risico’s?</a:t>
            </a:r>
          </a:p>
          <a:p>
            <a:pPr indent="0">
              <a:buFont typeface="Arial"/>
              <a:buNone/>
            </a:pPr>
            <a:r>
              <a:rPr lang="nl-NL" dirty="0"/>
              <a:t>Zorgvuldig handelen?</a:t>
            </a:r>
          </a:p>
          <a:p>
            <a:pPr indent="0">
              <a:buFont typeface="Arial"/>
              <a:buNone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C6A4D36-6DB7-4903-A148-C946798E7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719"/>
            <a:ext cx="2467278" cy="9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47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Werkmethode broeihopen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95800" y="2097087"/>
            <a:ext cx="7016064" cy="4351338"/>
          </a:xfrm>
        </p:spPr>
        <p:txBody>
          <a:bodyPr>
            <a:normAutofit/>
          </a:bodyPr>
          <a:lstStyle/>
          <a:p>
            <a:r>
              <a:rPr lang="nl-NL" dirty="0"/>
              <a:t>Beschermingszone instellen en afzetten</a:t>
            </a:r>
          </a:p>
          <a:p>
            <a:r>
              <a:rPr lang="nl-NL" dirty="0"/>
              <a:t>Broeihopen laten liggen</a:t>
            </a:r>
          </a:p>
          <a:p>
            <a:r>
              <a:rPr lang="nl-NL" dirty="0"/>
              <a:t>Materiaal verzamelen om de broeihopen weer </a:t>
            </a:r>
            <a:br>
              <a:rPr lang="nl-NL" dirty="0"/>
            </a:br>
            <a:r>
              <a:rPr lang="nl-NL" dirty="0"/>
              <a:t>    aan te vullen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F1B3B35-C01B-4719-ABCD-F36E3D855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9"/>
            <a:ext cx="2467278" cy="9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47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57F15-84F7-4C5F-ABFD-952A7D23C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57" y="425052"/>
            <a:ext cx="7560000" cy="720000"/>
          </a:xfrm>
        </p:spPr>
        <p:txBody>
          <a:bodyPr/>
          <a:lstStyle/>
          <a:p>
            <a:r>
              <a:rPr lang="nl-NL" b="1" dirty="0"/>
              <a:t>Mierenhopen</a:t>
            </a:r>
            <a:r>
              <a:rPr lang="nl-NL" dirty="0"/>
              <a:t> </a:t>
            </a:r>
            <a:r>
              <a:rPr lang="nl-NL" sz="2400" dirty="0"/>
              <a:t>3.1.2.7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832" y="1230012"/>
            <a:ext cx="4165600" cy="27792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008" y="1230012"/>
            <a:ext cx="2857500" cy="21431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57" y="4284162"/>
            <a:ext cx="3331024" cy="222176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925" y="3653416"/>
            <a:ext cx="1675494" cy="110229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402" y="5077179"/>
            <a:ext cx="4762500" cy="1428750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05A9ED6-9F2B-4CC0-81B4-AA723F8F10BB}"/>
              </a:ext>
            </a:extLst>
          </p:cNvPr>
          <p:cNvSpPr txBox="1">
            <a:spLocks/>
          </p:cNvSpPr>
          <p:nvPr/>
        </p:nvSpPr>
        <p:spPr>
          <a:xfrm>
            <a:off x="1033288" y="3514506"/>
            <a:ext cx="2214614" cy="1523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/>
              <a:buNone/>
            </a:pPr>
            <a:r>
              <a:rPr lang="nl-NL" dirty="0"/>
              <a:t>Soorten en risico’s?</a:t>
            </a:r>
          </a:p>
          <a:p>
            <a:pPr indent="0">
              <a:buFont typeface="Arial"/>
              <a:buNone/>
            </a:pPr>
            <a:r>
              <a:rPr lang="nl-NL" dirty="0"/>
              <a:t>Zorgvuldig handelen?</a:t>
            </a:r>
          </a:p>
          <a:p>
            <a:pPr indent="0">
              <a:buFont typeface="Arial"/>
              <a:buNone/>
            </a:pP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D5EFDCB-F40B-4E6D-9188-03F757F72D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719"/>
            <a:ext cx="2467278" cy="9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0D0AA1-4F35-4BB6-8A4E-AFDFD63CD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874" y="272451"/>
            <a:ext cx="7560000" cy="720000"/>
          </a:xfrm>
        </p:spPr>
        <p:txBody>
          <a:bodyPr>
            <a:normAutofit fontScale="90000"/>
          </a:bodyPr>
          <a:lstStyle/>
          <a:p>
            <a:r>
              <a:rPr lang="nl-NL" u="sng" dirty="0"/>
              <a:t>Voorkomen</a:t>
            </a:r>
            <a:r>
              <a:rPr lang="nl-NL" dirty="0"/>
              <a:t> nadelige effect(en)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718C5D-A2B8-40C4-A6A2-C8CAE6761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7046" y="1236528"/>
            <a:ext cx="5895702" cy="5242354"/>
          </a:xfrm>
        </p:spPr>
        <p:txBody>
          <a:bodyPr>
            <a:normAutofit/>
          </a:bodyPr>
          <a:lstStyle/>
          <a:p>
            <a:r>
              <a:rPr lang="nl-NL" dirty="0"/>
              <a:t>Werken </a:t>
            </a:r>
            <a:r>
              <a:rPr lang="nl-NL" u="sng" dirty="0"/>
              <a:t>buiten de kwetsbare periode </a:t>
            </a:r>
            <a:r>
              <a:rPr lang="nl-NL" dirty="0"/>
              <a:t>bij</a:t>
            </a:r>
          </a:p>
          <a:p>
            <a:pPr indent="0">
              <a:buNone/>
            </a:pPr>
            <a:r>
              <a:rPr lang="nl-NL" dirty="0"/>
              <a:t>    essentieel leefgebied en/of rust- en</a:t>
            </a:r>
          </a:p>
          <a:p>
            <a:pPr indent="0">
              <a:buNone/>
            </a:pPr>
            <a:r>
              <a:rPr lang="nl-NL" dirty="0"/>
              <a:t>    voortplantingsplaatsen (functionaliteit</a:t>
            </a:r>
          </a:p>
          <a:p>
            <a:pPr indent="0">
              <a:buNone/>
            </a:pPr>
            <a:r>
              <a:rPr lang="nl-NL" dirty="0"/>
              <a:t>    van de locatie voor de aanwezige soort)</a:t>
            </a:r>
          </a:p>
          <a:p>
            <a:pPr indent="0">
              <a:buNone/>
            </a:pPr>
            <a:endParaRPr lang="nl-NL" dirty="0"/>
          </a:p>
          <a:p>
            <a:pPr marL="342900" indent="-342900"/>
            <a:r>
              <a:rPr lang="nl-NL" dirty="0"/>
              <a:t>Voldoende </a:t>
            </a:r>
            <a:r>
              <a:rPr lang="nl-NL" u="sng" dirty="0"/>
              <a:t>afstand houden</a:t>
            </a:r>
            <a:r>
              <a:rPr lang="nl-NL" dirty="0"/>
              <a:t> bij rust- en voortplantingsplaatsen om verstoring te voorkomen</a:t>
            </a:r>
          </a:p>
          <a:p>
            <a:pPr indent="0">
              <a:buNone/>
            </a:pPr>
            <a:endParaRPr lang="nl-NL" dirty="0"/>
          </a:p>
          <a:p>
            <a:pPr marL="342900" indent="-342900"/>
            <a:r>
              <a:rPr lang="nl-NL" dirty="0"/>
              <a:t>Voorkomen van </a:t>
            </a:r>
            <a:r>
              <a:rPr lang="nl-NL" u="sng" dirty="0"/>
              <a:t>nadelige effecten</a:t>
            </a:r>
            <a:r>
              <a:rPr lang="nl-NL" dirty="0"/>
              <a:t> aan (individuen van) soorten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304702E-22C5-4A90-85F9-C0F43B375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" y="2974369"/>
            <a:ext cx="2298490" cy="153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nest eend vernield">
            <a:extLst>
              <a:ext uri="{FF2B5EF4-FFF2-40B4-BE49-F238E27FC236}">
                <a16:creationId xmlns:a16="http://schemas.microsoft.com/office/drawing/2014/main" id="{399345FA-25A1-4288-92CB-C0702993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0" y="4717750"/>
            <a:ext cx="2725772" cy="153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2DA0C6B-3FC2-48F1-B6F4-94689A851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0" y="162181"/>
            <a:ext cx="2282812" cy="850507"/>
          </a:xfrm>
          <a:prstGeom prst="rect">
            <a:avLst/>
          </a:prstGeom>
        </p:spPr>
      </p:pic>
      <p:pic>
        <p:nvPicPr>
          <p:cNvPr id="8" name="Picture 2" descr="Afbeeldingsresultaat voor risivokalender buizerd">
            <a:extLst>
              <a:ext uri="{FF2B5EF4-FFF2-40B4-BE49-F238E27FC236}">
                <a16:creationId xmlns:a16="http://schemas.microsoft.com/office/drawing/2014/main" id="{89441405-C6DD-4D63-B6C9-9F76F323D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4" y="902417"/>
            <a:ext cx="6057540" cy="209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E072424-1025-4887-8E25-4224E21C56FA}"/>
              </a:ext>
            </a:extLst>
          </p:cNvPr>
          <p:cNvSpPr txBox="1"/>
          <p:nvPr/>
        </p:nvSpPr>
        <p:spPr>
          <a:xfrm>
            <a:off x="3489820" y="5238735"/>
            <a:ext cx="85798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b="0" i="0" dirty="0">
                <a:effectLst/>
                <a:latin typeface="Calibri" panose="020F0502020204030204" pitchFamily="34" charset="0"/>
                <a:hlinkClick r:id="rId6"/>
              </a:rPr>
              <a:t>https://www.rvo.nl/sites/default/files/2020/06/Natuurkalender%20voor%20overige%20soorten.pdf</a:t>
            </a:r>
            <a:endParaRPr lang="nl-NL" sz="16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D18A241-2033-4ADF-81A5-6756FDC5F0DC}"/>
              </a:ext>
            </a:extLst>
          </p:cNvPr>
          <p:cNvSpPr txBox="1"/>
          <p:nvPr/>
        </p:nvSpPr>
        <p:spPr>
          <a:xfrm>
            <a:off x="3489819" y="5603745"/>
            <a:ext cx="83889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b="0" i="0" dirty="0">
                <a:effectLst/>
                <a:latin typeface="Calibri" panose="020F0502020204030204" pitchFamily="34" charset="0"/>
                <a:hlinkClick r:id="rId7"/>
              </a:rPr>
              <a:t>https://www.vogelbescherming.nl/docs/2840f8f0-79aa-4bb8-956e-53476e87bf7b.pdf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185726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Werkmethode mierenhopen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81513" y="2368550"/>
            <a:ext cx="7352756" cy="4351338"/>
          </a:xfrm>
        </p:spPr>
        <p:txBody>
          <a:bodyPr>
            <a:normAutofit/>
          </a:bodyPr>
          <a:lstStyle/>
          <a:p>
            <a:r>
              <a:rPr lang="nl-NL" dirty="0"/>
              <a:t>Beschermingszone instellen en afzetten</a:t>
            </a:r>
          </a:p>
          <a:p>
            <a:r>
              <a:rPr lang="nl-NL" dirty="0"/>
              <a:t>Behoud groei-/rust-/verblijfplaatsen</a:t>
            </a:r>
          </a:p>
          <a:p>
            <a:r>
              <a:rPr lang="nl-NL" dirty="0"/>
              <a:t>Mierenhopen sparen</a:t>
            </a:r>
          </a:p>
          <a:p>
            <a:r>
              <a:rPr lang="nl-NL" dirty="0"/>
              <a:t>Zorgplicht voor de mieren</a:t>
            </a:r>
          </a:p>
          <a:p>
            <a:r>
              <a:rPr lang="nl-NL" dirty="0"/>
              <a:t>Velrichting van bomen en struiken afwenden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E19CAE4-009D-4CAF-847E-A2E74C7E6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9"/>
            <a:ext cx="2467278" cy="9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19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57F15-84F7-4C5F-ABFD-952A7D23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Overhoekjes en ruigtes </a:t>
            </a:r>
            <a:r>
              <a:rPr lang="nl-NL" sz="2400" dirty="0"/>
              <a:t>3.1.2.8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80" y="1464545"/>
            <a:ext cx="3813879" cy="226684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76" y="1394727"/>
            <a:ext cx="4088800" cy="283610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510" y="3970743"/>
            <a:ext cx="3563257" cy="267244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83" y="4400371"/>
            <a:ext cx="3376386" cy="2242815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B8FC7E2-EBEC-4243-8A24-63FE0049C5F5}"/>
              </a:ext>
            </a:extLst>
          </p:cNvPr>
          <p:cNvSpPr txBox="1">
            <a:spLocks/>
          </p:cNvSpPr>
          <p:nvPr/>
        </p:nvSpPr>
        <p:spPr>
          <a:xfrm>
            <a:off x="1033288" y="3514506"/>
            <a:ext cx="2214614" cy="1523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/>
              <a:buNone/>
            </a:pPr>
            <a:r>
              <a:rPr lang="nl-NL" dirty="0"/>
              <a:t>Soorten en risico’s?</a:t>
            </a:r>
          </a:p>
          <a:p>
            <a:pPr indent="0">
              <a:buFont typeface="Arial"/>
              <a:buNone/>
            </a:pPr>
            <a:r>
              <a:rPr lang="nl-NL" dirty="0"/>
              <a:t>Zorgvuldig handelen?</a:t>
            </a:r>
          </a:p>
          <a:p>
            <a:pPr indent="0">
              <a:buFont typeface="Arial"/>
              <a:buNone/>
            </a:pP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F32F4B4-0954-4EF6-AEC2-A6044E837D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719"/>
            <a:ext cx="2467278" cy="9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44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Werkmethode </a:t>
            </a:r>
            <a:r>
              <a:rPr lang="nl-NL" b="1" dirty="0" err="1"/>
              <a:t>overhoekjes</a:t>
            </a:r>
            <a:r>
              <a:rPr lang="nl-NL" b="1" dirty="0"/>
              <a:t> en ruigtes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38650" y="1953311"/>
            <a:ext cx="7352756" cy="4904689"/>
          </a:xfrm>
        </p:spPr>
        <p:txBody>
          <a:bodyPr>
            <a:normAutofit/>
          </a:bodyPr>
          <a:lstStyle/>
          <a:p>
            <a:r>
              <a:rPr lang="nl-NL" dirty="0"/>
              <a:t>Beschermingszone instellen en afzetten</a:t>
            </a:r>
          </a:p>
          <a:p>
            <a:r>
              <a:rPr lang="nl-NL" dirty="0"/>
              <a:t>Behoud groei-/rust-/verblijfplaatsen</a:t>
            </a:r>
          </a:p>
          <a:p>
            <a:r>
              <a:rPr lang="nl-NL" dirty="0"/>
              <a:t>Niet werken in kwetsbare periode / broedseizoen</a:t>
            </a:r>
          </a:p>
          <a:p>
            <a:r>
              <a:rPr lang="nl-NL" dirty="0"/>
              <a:t>Gefaseerd werken</a:t>
            </a:r>
          </a:p>
          <a:p>
            <a:r>
              <a:rPr lang="nl-NL" dirty="0"/>
              <a:t>Werkrichting: gewenning en vluchtroute creëren </a:t>
            </a:r>
          </a:p>
          <a:p>
            <a:r>
              <a:rPr lang="nl-NL" dirty="0"/>
              <a:t>Aanwezigheid en verstoring beperken</a:t>
            </a:r>
          </a:p>
          <a:p>
            <a:r>
              <a:rPr lang="nl-NL" dirty="0"/>
              <a:t>Bij boomkikker: tussen 1 november en 1 februari </a:t>
            </a:r>
            <a:br>
              <a:rPr lang="nl-NL" dirty="0"/>
            </a:br>
            <a:r>
              <a:rPr lang="nl-NL" dirty="0"/>
              <a:t>    uitvoeren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1AC762-6014-4236-B0B3-62F1A5430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9"/>
            <a:ext cx="2467278" cy="9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38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57F15-84F7-4C5F-ABFD-952A7D23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Takkenrillen </a:t>
            </a:r>
            <a:r>
              <a:rPr lang="nl-NL" sz="2400" dirty="0"/>
              <a:t>3.1.2.9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116" y="1440000"/>
            <a:ext cx="2744402" cy="205830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20" y="1797188"/>
            <a:ext cx="4089393" cy="306704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/>
        </p:blipFill>
        <p:spPr>
          <a:xfrm>
            <a:off x="8296162" y="4218303"/>
            <a:ext cx="3506356" cy="2315030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F8E24A5A-F8D7-4E69-A035-1A96D6C9FABA}"/>
              </a:ext>
            </a:extLst>
          </p:cNvPr>
          <p:cNvSpPr txBox="1">
            <a:spLocks/>
          </p:cNvSpPr>
          <p:nvPr/>
        </p:nvSpPr>
        <p:spPr>
          <a:xfrm>
            <a:off x="1033288" y="3514506"/>
            <a:ext cx="2214614" cy="1523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/>
              <a:buNone/>
            </a:pPr>
            <a:r>
              <a:rPr lang="nl-NL" dirty="0"/>
              <a:t>Soorten en risico’s?</a:t>
            </a:r>
          </a:p>
          <a:p>
            <a:pPr indent="0">
              <a:buFont typeface="Arial"/>
              <a:buNone/>
            </a:pPr>
            <a:r>
              <a:rPr lang="nl-NL" dirty="0"/>
              <a:t>Zorgvuldig handelen?</a:t>
            </a:r>
          </a:p>
          <a:p>
            <a:pPr indent="0">
              <a:buFont typeface="Arial"/>
              <a:buNone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93D7779-4E07-4F2E-A79E-F8C7041C5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719"/>
            <a:ext cx="2467278" cy="9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86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Werkmethode takkenrillen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24363" y="1797050"/>
            <a:ext cx="7352756" cy="4351338"/>
          </a:xfrm>
        </p:spPr>
        <p:txBody>
          <a:bodyPr>
            <a:normAutofit/>
          </a:bodyPr>
          <a:lstStyle/>
          <a:p>
            <a:r>
              <a:rPr lang="nl-NL" dirty="0"/>
              <a:t>Beschermingszone instellen en afzetten</a:t>
            </a:r>
          </a:p>
          <a:p>
            <a:r>
              <a:rPr lang="nl-NL" dirty="0"/>
              <a:t>Behoud groei-/rust-/verblijfplaatsen</a:t>
            </a:r>
          </a:p>
          <a:p>
            <a:r>
              <a:rPr lang="nl-NL" dirty="0"/>
              <a:t>Uitvoering tussen 1 september en 1 december</a:t>
            </a:r>
          </a:p>
          <a:p>
            <a:r>
              <a:rPr lang="nl-NL" dirty="0"/>
              <a:t>Gefaseerd werken</a:t>
            </a:r>
          </a:p>
          <a:p>
            <a:r>
              <a:rPr lang="nl-NL" dirty="0"/>
              <a:t>Aanwezigheid en verstoring beperken</a:t>
            </a:r>
          </a:p>
          <a:p>
            <a:r>
              <a:rPr lang="nl-NL" dirty="0"/>
              <a:t>Werkrichting: gewenning en vluchtroute creëren </a:t>
            </a:r>
          </a:p>
          <a:p>
            <a:r>
              <a:rPr lang="nl-NL" dirty="0"/>
              <a:t>Snoeihout en snippers buiten het gebied opslaan</a:t>
            </a:r>
          </a:p>
          <a:p>
            <a:r>
              <a:rPr lang="nl-NL" dirty="0" err="1"/>
              <a:t>Strooisellaag</a:t>
            </a:r>
            <a:r>
              <a:rPr lang="nl-NL" dirty="0"/>
              <a:t> en aanwezig blad niet verwijderen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AE94DBC-FF87-42DF-99EE-E78AA3386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9"/>
            <a:ext cx="2467278" cy="9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09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57F15-84F7-4C5F-ABFD-952A7D23C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831" y="365127"/>
            <a:ext cx="6933293" cy="1325563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Boomstronken en liggend, zwaar dood hout </a:t>
            </a:r>
            <a:r>
              <a:rPr lang="nl-NL" sz="2400" dirty="0"/>
              <a:t>3.1.2.10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986" y="1481219"/>
            <a:ext cx="3741511" cy="251979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352" y="4354286"/>
            <a:ext cx="3317492" cy="219891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528" y="4426664"/>
            <a:ext cx="2435225" cy="182641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905" y="4201886"/>
            <a:ext cx="1669143" cy="250371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560" y="1481219"/>
            <a:ext cx="3769284" cy="2504671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B5F71713-DD62-43BB-841C-D27AF04F79BE}"/>
              </a:ext>
            </a:extLst>
          </p:cNvPr>
          <p:cNvSpPr txBox="1">
            <a:spLocks/>
          </p:cNvSpPr>
          <p:nvPr/>
        </p:nvSpPr>
        <p:spPr>
          <a:xfrm>
            <a:off x="1033288" y="3514506"/>
            <a:ext cx="2214614" cy="1523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/>
              <a:buNone/>
            </a:pPr>
            <a:r>
              <a:rPr lang="nl-NL" dirty="0"/>
              <a:t>Soorten en risico’s?</a:t>
            </a:r>
          </a:p>
          <a:p>
            <a:pPr indent="0">
              <a:buFont typeface="Arial"/>
              <a:buNone/>
            </a:pPr>
            <a:r>
              <a:rPr lang="nl-NL" dirty="0"/>
              <a:t>Zorgvuldig handelen?</a:t>
            </a:r>
          </a:p>
          <a:p>
            <a:pPr indent="0">
              <a:buFont typeface="Arial"/>
              <a:buNone/>
            </a:pP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0388309-84B4-469B-B330-24817C282F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719"/>
            <a:ext cx="2467278" cy="9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51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6561" y="314026"/>
            <a:ext cx="7886700" cy="1325563"/>
          </a:xfrm>
        </p:spPr>
        <p:txBody>
          <a:bodyPr>
            <a:normAutofit/>
          </a:bodyPr>
          <a:lstStyle/>
          <a:p>
            <a:r>
              <a:rPr lang="nl-NL" b="1" dirty="0"/>
              <a:t>Werkmethode boomstronken en liggend, zwaar dood hout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38662" y="1825625"/>
            <a:ext cx="7352756" cy="4351338"/>
          </a:xfrm>
        </p:spPr>
        <p:txBody>
          <a:bodyPr>
            <a:normAutofit/>
          </a:bodyPr>
          <a:lstStyle/>
          <a:p>
            <a:r>
              <a:rPr lang="nl-NL" dirty="0"/>
              <a:t>Beschermingszone instellen en afzetten</a:t>
            </a:r>
          </a:p>
          <a:p>
            <a:r>
              <a:rPr lang="nl-NL" dirty="0"/>
              <a:t>Niet werken in kwetsbare periode; voorkeur</a:t>
            </a:r>
            <a:br>
              <a:rPr lang="nl-NL" dirty="0"/>
            </a:br>
            <a:r>
              <a:rPr lang="nl-NL" dirty="0"/>
              <a:t>     september tot half maart</a:t>
            </a:r>
          </a:p>
          <a:p>
            <a:r>
              <a:rPr lang="nl-NL" dirty="0"/>
              <a:t>Werkrichting: gewenning en vluchtroute creëren </a:t>
            </a:r>
          </a:p>
          <a:p>
            <a:r>
              <a:rPr lang="nl-NL" dirty="0"/>
              <a:t>Behoud groei-/rust-/verblijfplaatsen; holenbomen, </a:t>
            </a:r>
            <a:br>
              <a:rPr lang="nl-NL" dirty="0"/>
            </a:br>
            <a:r>
              <a:rPr lang="nl-NL" dirty="0"/>
              <a:t>    dode bomen en bomen met rottingsgaten niet </a:t>
            </a:r>
            <a:br>
              <a:rPr lang="nl-NL" dirty="0"/>
            </a:br>
            <a:r>
              <a:rPr lang="nl-NL" dirty="0"/>
              <a:t>    omzagen</a:t>
            </a:r>
          </a:p>
          <a:p>
            <a:r>
              <a:rPr lang="nl-NL" dirty="0"/>
              <a:t>Dikke liggende-, rottende bomen laten liggen</a:t>
            </a:r>
          </a:p>
          <a:p>
            <a:r>
              <a:rPr lang="nl-NL" dirty="0"/>
              <a:t>Controleren op aanwezigheid vleermuizen</a:t>
            </a:r>
          </a:p>
          <a:p>
            <a:r>
              <a:rPr lang="nl-NL" dirty="0"/>
              <a:t>Aanwezigheid en verstoring beperken</a:t>
            </a:r>
          </a:p>
          <a:p>
            <a:r>
              <a:rPr lang="nl-NL" dirty="0"/>
              <a:t>Werkrichting: gewenning en vluchtroute creëren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F8A87C6-4F8D-49E3-8D0C-2ECA4F76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9"/>
            <a:ext cx="2467278" cy="9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38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57F15-84F7-4C5F-ABFD-952A7D23C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4090" y="307977"/>
            <a:ext cx="6875236" cy="1325563"/>
          </a:xfrm>
        </p:spPr>
        <p:txBody>
          <a:bodyPr/>
          <a:lstStyle/>
          <a:p>
            <a:r>
              <a:rPr lang="nl-NL" b="1" dirty="0"/>
              <a:t>Steilwanden en gronddepots </a:t>
            </a:r>
            <a:r>
              <a:rPr lang="nl-NL" sz="2400" dirty="0"/>
              <a:t>3.1.2.11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23" y="3091772"/>
            <a:ext cx="5174059" cy="29164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45" y="4380137"/>
            <a:ext cx="2712357" cy="2169886"/>
          </a:xfrm>
          <a:prstGeom prst="rect">
            <a:avLst/>
          </a:prstGeom>
        </p:spPr>
      </p:pic>
      <p:pic>
        <p:nvPicPr>
          <p:cNvPr id="6" name="Picture 2" descr="IJsvogel voor zijn nest Zwijndrecht - Het Zuid-Hollands Landschap">
            <a:extLst>
              <a:ext uri="{FF2B5EF4-FFF2-40B4-BE49-F238E27FC236}">
                <a16:creationId xmlns:a16="http://schemas.microsoft.com/office/drawing/2014/main" id="{8B18A67F-EE57-45AE-8948-D66995D15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316" y="1449266"/>
            <a:ext cx="3106057" cy="174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F41FA19F-81DC-467A-ADF4-71B57045C24E}"/>
              </a:ext>
            </a:extLst>
          </p:cNvPr>
          <p:cNvSpPr txBox="1">
            <a:spLocks/>
          </p:cNvSpPr>
          <p:nvPr/>
        </p:nvSpPr>
        <p:spPr>
          <a:xfrm>
            <a:off x="1033288" y="3514506"/>
            <a:ext cx="2214614" cy="1523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C150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/>
              <a:buNone/>
            </a:pPr>
            <a:r>
              <a:rPr lang="nl-NL" dirty="0"/>
              <a:t>Soorten en risico’s?</a:t>
            </a:r>
          </a:p>
          <a:p>
            <a:pPr indent="0">
              <a:buFont typeface="Arial"/>
              <a:buNone/>
            </a:pPr>
            <a:r>
              <a:rPr lang="nl-NL" dirty="0"/>
              <a:t>Zorgvuldig handelen?</a:t>
            </a:r>
          </a:p>
          <a:p>
            <a:pPr indent="0">
              <a:buFont typeface="Arial"/>
              <a:buNone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68DBC2F-68F6-4B8A-B602-EA28A5824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719"/>
            <a:ext cx="2467278" cy="9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51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Werkmethode </a:t>
            </a:r>
            <a:r>
              <a:rPr lang="nl-NL" b="1" dirty="0" err="1"/>
              <a:t>steilwanden</a:t>
            </a:r>
            <a:r>
              <a:rPr lang="nl-NL" b="1" dirty="0"/>
              <a:t> en gronddepots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7225" y="2054225"/>
            <a:ext cx="7352756" cy="4351338"/>
          </a:xfrm>
        </p:spPr>
        <p:txBody>
          <a:bodyPr>
            <a:normAutofit/>
          </a:bodyPr>
          <a:lstStyle/>
          <a:p>
            <a:r>
              <a:rPr lang="nl-NL" dirty="0"/>
              <a:t>Beschermingszone instellen en afzetten</a:t>
            </a:r>
          </a:p>
          <a:p>
            <a:r>
              <a:rPr lang="nl-NL" dirty="0"/>
              <a:t>Niet werken in kwetsbare periode</a:t>
            </a:r>
          </a:p>
          <a:p>
            <a:r>
              <a:rPr lang="nl-NL" dirty="0"/>
              <a:t>Behoud groei-/rust-/verblijfplaatsen</a:t>
            </a:r>
          </a:p>
          <a:p>
            <a:r>
              <a:rPr lang="nl-NL" dirty="0"/>
              <a:t>Gefaseerd werken</a:t>
            </a:r>
          </a:p>
          <a:p>
            <a:r>
              <a:rPr lang="nl-NL" dirty="0"/>
              <a:t>Nesten: functionaliteit niet aantasten</a:t>
            </a:r>
          </a:p>
          <a:p>
            <a:r>
              <a:rPr lang="nl-NL" dirty="0"/>
              <a:t>Natuurvriendelijke oevers ontzien</a:t>
            </a:r>
          </a:p>
          <a:p>
            <a:r>
              <a:rPr lang="nl-NL" dirty="0"/>
              <a:t>Aanwezigheid en verstoring beperken</a:t>
            </a:r>
          </a:p>
          <a:p>
            <a:r>
              <a:rPr lang="nl-NL" dirty="0"/>
              <a:t>Werkrichting: gewenning en vluchtroute creëren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EE2DFEF-F8C6-4BF1-AEFF-C537D7B97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9"/>
            <a:ext cx="2467278" cy="9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094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58123" y="1051791"/>
            <a:ext cx="6514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alt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Bedankt voor de aandacht!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 descr="Thanks-smi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311" y="2280448"/>
            <a:ext cx="36099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9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0D0AA1-4F35-4BB6-8A4E-AFDFD63CD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875" y="248194"/>
            <a:ext cx="7560000" cy="720000"/>
          </a:xfrm>
        </p:spPr>
        <p:txBody>
          <a:bodyPr>
            <a:normAutofit fontScale="90000"/>
          </a:bodyPr>
          <a:lstStyle/>
          <a:p>
            <a:r>
              <a:rPr lang="nl-NL" u="sng" dirty="0"/>
              <a:t>Beperken</a:t>
            </a:r>
            <a:r>
              <a:rPr lang="nl-NL" dirty="0"/>
              <a:t> nadelige effect(en)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718C5D-A2B8-40C4-A6A2-C8CAE6761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310" y="1193074"/>
            <a:ext cx="8483392" cy="541673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In bepaalde situaties is het op basis van een passende gedragscode in beperkte mate </a:t>
            </a:r>
            <a:r>
              <a:rPr lang="nl-NL" i="1" dirty="0"/>
              <a:t>toegestaan</a:t>
            </a:r>
            <a:r>
              <a:rPr lang="nl-NL" dirty="0"/>
              <a:t> verblijfplaatsen te beschadigen, vernielen of individuen te vangen of te verstoren.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Dan vraag je een vrijstelling (= ontheffing) aan.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5263AA0-BE9A-4195-BAF8-9829D7DB0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5" y="1027846"/>
            <a:ext cx="2974335" cy="1409261"/>
          </a:xfrm>
          <a:prstGeom prst="rect">
            <a:avLst/>
          </a:prstGeom>
        </p:spPr>
      </p:pic>
      <p:pic>
        <p:nvPicPr>
          <p:cNvPr id="3074" name="Picture 2" descr="Afbeeldingsresultaat voor onderhoud rotonde">
            <a:extLst>
              <a:ext uri="{FF2B5EF4-FFF2-40B4-BE49-F238E27FC236}">
                <a16:creationId xmlns:a16="http://schemas.microsoft.com/office/drawing/2014/main" id="{D81682E0-EF25-48A0-AF6D-C9B62899C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98" y="2464536"/>
            <a:ext cx="2731654" cy="157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spoorwegovergang beplanting">
            <a:extLst>
              <a:ext uri="{FF2B5EF4-FFF2-40B4-BE49-F238E27FC236}">
                <a16:creationId xmlns:a16="http://schemas.microsoft.com/office/drawing/2014/main" id="{1D622013-920A-464F-A403-F2EF05A20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78"/>
          <a:stretch/>
        </p:blipFill>
        <p:spPr bwMode="auto">
          <a:xfrm>
            <a:off x="599298" y="4038205"/>
            <a:ext cx="2731654" cy="137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maai zuigcombinatie">
            <a:extLst>
              <a:ext uri="{FF2B5EF4-FFF2-40B4-BE49-F238E27FC236}">
                <a16:creationId xmlns:a16="http://schemas.microsoft.com/office/drawing/2014/main" id="{C8D4AAE5-8FB6-4083-8441-AA87160A6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97" y="5437014"/>
            <a:ext cx="2731654" cy="132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52A0838-C957-45C6-B33A-647A2E5840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2940"/>
            <a:ext cx="2282812" cy="8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5"/>
          <p:cNvSpPr txBox="1"/>
          <p:nvPr/>
        </p:nvSpPr>
        <p:spPr>
          <a:xfrm>
            <a:off x="2457788" y="1087823"/>
            <a:ext cx="8222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b="1" dirty="0">
              <a:latin typeface="Arial"/>
              <a:cs typeface="Arial"/>
            </a:endParaRPr>
          </a:p>
          <a:p>
            <a:endParaRPr lang="nl-NL" sz="2800" b="1" dirty="0">
              <a:latin typeface="Arial"/>
              <a:cs typeface="Arial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3358"/>
            <a:ext cx="8975162" cy="2774141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751895" y="389489"/>
            <a:ext cx="8160471" cy="720000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Arial"/>
                <a:cs typeface="Arial"/>
              </a:rPr>
              <a:t>Maatregelen bij vrijstelling</a:t>
            </a:r>
            <a:br>
              <a:rPr lang="nl-NL" dirty="0">
                <a:latin typeface="Arial"/>
                <a:cs typeface="Arial"/>
              </a:rPr>
            </a:b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322618" y="1148177"/>
            <a:ext cx="7780713" cy="1592088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Mitigatie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Schade verzachten verminderen. Blijvende of tijdelijke maatregelen.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4B0A273-6138-497C-8849-D0D38681F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316"/>
            <a:ext cx="2282812" cy="85050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872B1C8-96F8-473F-946A-10D45B01D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43" y="4624642"/>
            <a:ext cx="3255546" cy="21703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3F993A8-F3F2-4BE7-A3CB-822F2B10A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4471" y="3221753"/>
            <a:ext cx="2372971" cy="357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9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5"/>
          <p:cNvSpPr txBox="1"/>
          <p:nvPr/>
        </p:nvSpPr>
        <p:spPr>
          <a:xfrm>
            <a:off x="2457788" y="1087823"/>
            <a:ext cx="8222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b="1" dirty="0">
              <a:latin typeface="Arial"/>
              <a:cs typeface="Arial"/>
            </a:endParaRPr>
          </a:p>
          <a:p>
            <a:endParaRPr lang="nl-NL" sz="2800" b="1" dirty="0">
              <a:latin typeface="Arial"/>
              <a:cs typeface="Arial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751895" y="389489"/>
            <a:ext cx="8160471" cy="720000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Arial"/>
                <a:cs typeface="Arial"/>
              </a:rPr>
              <a:t>Maatregelen bij vrijstelling</a:t>
            </a:r>
            <a:br>
              <a:rPr lang="nl-NL" dirty="0">
                <a:latin typeface="Arial"/>
                <a:cs typeface="Arial"/>
              </a:rPr>
            </a:b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322618" y="1148176"/>
            <a:ext cx="7780713" cy="2601703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Compensatie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(alternatieve leefomgeving) = op een andere locatie aanleggen (biotoop) ter vervanging van een oud leefgebied / rust- of voortplantingsplaats.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4B0A273-6138-497C-8849-D0D38681F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316"/>
            <a:ext cx="2282812" cy="85050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7E2FBC9-CB93-4BA7-937F-E8293E2E8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374" y="3749879"/>
            <a:ext cx="3454105" cy="259228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C807ADB-504C-47C4-B917-E67BFEA49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149" y="3749879"/>
            <a:ext cx="4746182" cy="271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4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1858B7-7EEC-4A74-891C-8FC964F7B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2377" y="3222769"/>
            <a:ext cx="8571074" cy="102045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   Gedragscode &gt;&gt; Ecologisch werkprotocol &gt;&gt; Werkinstructie</a:t>
            </a:r>
          </a:p>
        </p:txBody>
      </p:sp>
    </p:spTree>
    <p:extLst>
      <p:ext uri="{BB962C8B-B14F-4D97-AF65-F5344CB8AC3E}">
        <p14:creationId xmlns:p14="http://schemas.microsoft.com/office/powerpoint/2010/main" val="70277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75221-D1F5-48B1-8A66-060CDD832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Deskundigheid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B90424-9D64-43EB-AF90-9C8DB0CD3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486" y="1620000"/>
            <a:ext cx="8752514" cy="4351338"/>
          </a:xfrm>
        </p:spPr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Zorgvuldigheid inventariseren</a:t>
            </a:r>
          </a:p>
          <a:p>
            <a:pPr marL="1240200" lvl="2" indent="-457200">
              <a:buFont typeface="+mj-lt"/>
              <a:buAutoNum type="arabicPeriod"/>
            </a:pPr>
            <a:r>
              <a:rPr lang="nl-NL" dirty="0"/>
              <a:t>Ecoloog</a:t>
            </a:r>
          </a:p>
          <a:p>
            <a:pPr marL="1240200" lvl="2" indent="-457200">
              <a:buFont typeface="+mj-lt"/>
              <a:buAutoNum type="arabicPeriod"/>
            </a:pPr>
            <a:r>
              <a:rPr lang="nl-NL" dirty="0"/>
              <a:t>Flora- en fauna-specialist</a:t>
            </a:r>
          </a:p>
          <a:p>
            <a:pPr marL="1240200" lvl="2" indent="-457200">
              <a:buFont typeface="+mj-lt"/>
              <a:buAutoNum type="arabicPeriod"/>
            </a:pPr>
            <a:r>
              <a:rPr lang="nl-NL" dirty="0"/>
              <a:t>Flora- en fauna-inspecteur</a:t>
            </a:r>
          </a:p>
          <a:p>
            <a:pPr marL="1240200" lvl="2" indent="-457200">
              <a:buFont typeface="+mj-lt"/>
              <a:buAutoNum type="arabicPeriod"/>
            </a:pPr>
            <a:r>
              <a:rPr lang="nl-NL" dirty="0"/>
              <a:t>Flora- en fauna-controleur</a:t>
            </a:r>
          </a:p>
          <a:p>
            <a:pPr marL="783000" lvl="2" indent="0">
              <a:buNone/>
            </a:pPr>
            <a:endParaRPr lang="nl-NL" dirty="0"/>
          </a:p>
          <a:p>
            <a:r>
              <a:rPr lang="nl-NL" b="1" dirty="0">
                <a:solidFill>
                  <a:schemeClr val="accent4">
                    <a:lumMod val="50000"/>
                  </a:schemeClr>
                </a:solidFill>
              </a:rPr>
              <a:t>Zorgvuldig handelen</a:t>
            </a:r>
          </a:p>
          <a:p>
            <a:pPr marL="1240200" lvl="2" indent="-457200">
              <a:buFont typeface="+mj-lt"/>
              <a:buAutoNum type="arabicPeriod"/>
            </a:pPr>
            <a:r>
              <a:rPr lang="nl-NL" dirty="0"/>
              <a:t>Planvormer / Planvoorbereider (RO) niveau 4</a:t>
            </a:r>
          </a:p>
          <a:p>
            <a:pPr marL="1240200" lvl="2" indent="-457200">
              <a:buFont typeface="+mj-lt"/>
              <a:buAutoNum type="arabicPeriod"/>
            </a:pPr>
            <a:r>
              <a:rPr lang="nl-NL" dirty="0"/>
              <a:t>Projectleider / Werkvoorbereider / Bedrijfsleider (RO/BB) niveau 3</a:t>
            </a:r>
          </a:p>
          <a:p>
            <a:pPr marL="1240200" lvl="2" indent="-457200">
              <a:buFont typeface="+mj-lt"/>
              <a:buAutoNum type="arabicPeriod"/>
            </a:pPr>
            <a:r>
              <a:rPr lang="nl-NL" dirty="0"/>
              <a:t>Opzichter / Uitvoerder / Toezichthouder (RO/BB) niveau 2</a:t>
            </a:r>
          </a:p>
          <a:p>
            <a:pPr marL="1240200" lvl="2" indent="-457200">
              <a:buFont typeface="+mj-lt"/>
              <a:buAutoNum type="arabicPeriod"/>
            </a:pPr>
            <a:r>
              <a:rPr lang="nl-NL" dirty="0">
                <a:highlight>
                  <a:srgbClr val="FFFF00"/>
                </a:highlight>
              </a:rPr>
              <a:t>Voorman / Medewerker (min. 1 per ploeg) RO/BB) niveau 1</a:t>
            </a:r>
          </a:p>
          <a:p>
            <a:pPr marL="1240200" lvl="2" indent="-457200">
              <a:buFont typeface="+mj-lt"/>
              <a:buAutoNum type="arabicPeriod"/>
            </a:pPr>
            <a:endParaRPr lang="nl-NL" dirty="0"/>
          </a:p>
        </p:txBody>
      </p:sp>
      <p:pic>
        <p:nvPicPr>
          <p:cNvPr id="1028" name="Picture 4" descr="Afbeeldingsresultaat voor zorgvuldig handelen natuur">
            <a:extLst>
              <a:ext uri="{FF2B5EF4-FFF2-40B4-BE49-F238E27FC236}">
                <a16:creationId xmlns:a16="http://schemas.microsoft.com/office/drawing/2014/main" id="{9CDD85C7-F26D-41D7-9389-B053D1479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3" r="13083"/>
          <a:stretch/>
        </p:blipFill>
        <p:spPr bwMode="auto">
          <a:xfrm>
            <a:off x="1409077" y="1911087"/>
            <a:ext cx="1837189" cy="151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tadswerk Gedragscode soortbescherming gemeenten">
            <a:extLst>
              <a:ext uri="{FF2B5EF4-FFF2-40B4-BE49-F238E27FC236}">
                <a16:creationId xmlns:a16="http://schemas.microsoft.com/office/drawing/2014/main" id="{8BA34023-96F4-4A68-AB94-0C503ED63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6"/>
          <a:stretch/>
        </p:blipFill>
        <p:spPr bwMode="auto">
          <a:xfrm>
            <a:off x="1409077" y="4068547"/>
            <a:ext cx="1747469" cy="233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9A7A542-C53B-4C0A-A30A-54A14EE94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357" y="294746"/>
            <a:ext cx="1054416" cy="9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28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5"/>
          <p:cNvSpPr txBox="1"/>
          <p:nvPr/>
        </p:nvSpPr>
        <p:spPr>
          <a:xfrm>
            <a:off x="2457788" y="1598286"/>
            <a:ext cx="8182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b="1" dirty="0">
              <a:latin typeface="Arial"/>
              <a:cs typeface="Arial"/>
            </a:endParaRPr>
          </a:p>
          <a:p>
            <a:endParaRPr lang="nl-NL" sz="3600" b="1" dirty="0">
              <a:latin typeface="Arial"/>
              <a:cs typeface="Arial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52806" y="363812"/>
            <a:ext cx="8313846" cy="799965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rgbClr val="00B050"/>
                </a:solidFill>
                <a:latin typeface="Arial"/>
                <a:cs typeface="Arial"/>
              </a:rPr>
              <a:t>Bestendig beheer, </a:t>
            </a:r>
            <a:r>
              <a:rPr lang="nl-NL" sz="3100" dirty="0">
                <a:solidFill>
                  <a:srgbClr val="00B050"/>
                </a:solidFill>
                <a:latin typeface="Arial"/>
                <a:cs typeface="Arial"/>
              </a:rPr>
              <a:t>gebruik maatregelcatalogus</a:t>
            </a:r>
            <a:br>
              <a:rPr lang="nl-NL" dirty="0">
                <a:solidFill>
                  <a:srgbClr val="00B050"/>
                </a:solidFill>
                <a:latin typeface="Arial"/>
                <a:cs typeface="Arial"/>
              </a:rPr>
            </a:b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592172" y="1662707"/>
            <a:ext cx="6420863" cy="50652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b="1" dirty="0">
                <a:cs typeface="Arial"/>
              </a:rPr>
              <a:t>Gebouwen en werken</a:t>
            </a:r>
          </a:p>
          <a:p>
            <a:pPr marL="342900" indent="-342900">
              <a:buFont typeface="+mj-lt"/>
              <a:buAutoNum type="arabicPeriod"/>
            </a:pPr>
            <a:endParaRPr lang="nl-NL" b="1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nl-NL" b="1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b="1" dirty="0">
                <a:cs typeface="Arial"/>
              </a:rPr>
              <a:t>Houtige begroeiingen</a:t>
            </a:r>
          </a:p>
          <a:p>
            <a:pPr marL="342900" indent="-342900">
              <a:buFont typeface="+mj-lt"/>
              <a:buAutoNum type="arabicPeriod"/>
            </a:pPr>
            <a:endParaRPr lang="nl-NL" b="1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nl-NL" b="1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b="1" dirty="0">
                <a:cs typeface="Arial"/>
              </a:rPr>
              <a:t>Kruidachtige begroeiingen en onbegroeid terrein</a:t>
            </a:r>
          </a:p>
          <a:p>
            <a:pPr marL="342900" indent="-342900">
              <a:buFont typeface="+mj-lt"/>
              <a:buAutoNum type="arabicPeriod"/>
            </a:pPr>
            <a:endParaRPr lang="nl-NL" b="1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nl-NL" b="1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b="1" dirty="0">
                <a:cs typeface="Arial"/>
              </a:rPr>
              <a:t>(Half)verhardingen en terreinmeubilair</a:t>
            </a:r>
          </a:p>
          <a:p>
            <a:pPr marL="342900" indent="-342900">
              <a:buFont typeface="+mj-lt"/>
              <a:buAutoNum type="arabicPeriod"/>
            </a:pPr>
            <a:endParaRPr lang="nl-NL" b="1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nl-NL" b="1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b="1" dirty="0">
                <a:cs typeface="Arial"/>
              </a:rPr>
              <a:t>Water en oevers</a:t>
            </a:r>
            <a:br>
              <a:rPr lang="nl-NL" b="1" dirty="0">
                <a:cs typeface="Arial"/>
              </a:rPr>
            </a:br>
            <a:endParaRPr lang="nl-NL" b="1" dirty="0">
              <a:cs typeface="Arial"/>
            </a:endParaRP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F3443FF-44A5-44B5-A85C-FCC7AD7A6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439" y="1367406"/>
            <a:ext cx="1119906" cy="104193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F0D2CE0-7C8D-41B7-8E5B-72087C347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478" y="2364496"/>
            <a:ext cx="1140867" cy="111864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EDCCEB8-307F-407F-86FC-1971BB7BC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010" y="3483138"/>
            <a:ext cx="1011335" cy="105530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6B4B0B7-3414-424A-A260-61F19CC99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426" y="4538444"/>
            <a:ext cx="1143919" cy="105530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80543B78-828D-4407-8EDD-793845E3B4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6646" y="5593750"/>
            <a:ext cx="1184699" cy="983219"/>
          </a:xfrm>
          <a:prstGeom prst="rect">
            <a:avLst/>
          </a:prstGeom>
        </p:spPr>
      </p:pic>
      <p:pic>
        <p:nvPicPr>
          <p:cNvPr id="1026" name="Picture 2" descr="Afbeeldingsresultaat voor nestbescherming">
            <a:extLst>
              <a:ext uri="{FF2B5EF4-FFF2-40B4-BE49-F238E27FC236}">
                <a16:creationId xmlns:a16="http://schemas.microsoft.com/office/drawing/2014/main" id="{49F9B13A-4B19-435C-839B-5705C47F3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1" r="23608" b="24447"/>
          <a:stretch/>
        </p:blipFill>
        <p:spPr bwMode="auto">
          <a:xfrm>
            <a:off x="69723" y="362542"/>
            <a:ext cx="1411605" cy="123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64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7">
      <a:dk1>
        <a:srgbClr val="000000"/>
      </a:dk1>
      <a:lt1>
        <a:srgbClr val="FFFFFF"/>
      </a:lt1>
      <a:dk2>
        <a:srgbClr val="000000"/>
      </a:dk2>
      <a:lt2>
        <a:srgbClr val="F59A28"/>
      </a:lt2>
      <a:accent1>
        <a:srgbClr val="F59A28"/>
      </a:accent1>
      <a:accent2>
        <a:srgbClr val="000000"/>
      </a:accent2>
      <a:accent3>
        <a:srgbClr val="489BC8"/>
      </a:accent3>
      <a:accent4>
        <a:srgbClr val="F59A28"/>
      </a:accent4>
      <a:accent5>
        <a:srgbClr val="000000"/>
      </a:accent5>
      <a:accent6>
        <a:srgbClr val="489BC8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Groei zone.potx" id="{4DEF74BF-A9BD-46FC-95AE-31D79D37BA53}" vid="{41FEC665-BE36-4B0D-8245-798AF8FCB2A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1AE59A195B5942BD6CCB63A4447D2B" ma:contentTypeVersion="13" ma:contentTypeDescription="Een nieuw document maken." ma:contentTypeScope="" ma:versionID="4df3e0a5865c135f5a4a4e52f3bb9df3">
  <xsd:schema xmlns:xsd="http://www.w3.org/2001/XMLSchema" xmlns:xs="http://www.w3.org/2001/XMLSchema" xmlns:p="http://schemas.microsoft.com/office/2006/metadata/properties" xmlns:ns2="9689b703-aad9-4e90-bb83-590b71af910a" xmlns:ns3="e7a4832a-5569-4530-9130-ab77027b490d" targetNamespace="http://schemas.microsoft.com/office/2006/metadata/properties" ma:root="true" ma:fieldsID="15ab6a31fe509b216fe600942e15d1d7" ns2:_="" ns3:_="">
    <xsd:import namespace="9689b703-aad9-4e90-bb83-590b71af910a"/>
    <xsd:import namespace="e7a4832a-5569-4530-9130-ab77027b49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9b703-aad9-4e90-bb83-590b71af91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a4832a-5569-4530-9130-ab77027b490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FE33FD-FD0E-4A6B-AF46-C9AA96703B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7FE73E-1E39-476F-8D4F-9FAAA6703A09}">
  <ds:schemaRefs>
    <ds:schemaRef ds:uri="http://schemas.microsoft.com/office/2006/documentManagement/types"/>
    <ds:schemaRef ds:uri="http://schemas.microsoft.com/office/infopath/2007/PartnerControls"/>
    <ds:schemaRef ds:uri="9689b703-aad9-4e90-bb83-590b71af910a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7a4832a-5569-4530-9130-ab77027b490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1C195FC-02A9-4FD8-BDFC-928BA56591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9b703-aad9-4e90-bb83-590b71af910a"/>
    <ds:schemaRef ds:uri="e7a4832a-5569-4530-9130-ab77027b49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Groei zone</Template>
  <TotalTime>4385</TotalTime>
  <Words>1262</Words>
  <Application>Microsoft Office PowerPoint</Application>
  <PresentationFormat>Breedbeeld</PresentationFormat>
  <Paragraphs>241</Paragraphs>
  <Slides>39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2" baseType="lpstr">
      <vt:lpstr>Arial</vt:lpstr>
      <vt:lpstr>Calibri</vt:lpstr>
      <vt:lpstr>Kantoorthema</vt:lpstr>
      <vt:lpstr>PowerPoint-presentatie</vt:lpstr>
      <vt:lpstr>Zorgvuldig handelen</vt:lpstr>
      <vt:lpstr>Voorkomen nadelige effect(en)</vt:lpstr>
      <vt:lpstr>Beperken nadelige effect(en)</vt:lpstr>
      <vt:lpstr>Maatregelen bij vrijstelling </vt:lpstr>
      <vt:lpstr>Maatregelen bij vrijstelling </vt:lpstr>
      <vt:lpstr>PowerPoint-presentatie</vt:lpstr>
      <vt:lpstr>Deskundigheid</vt:lpstr>
      <vt:lpstr>Bestendig beheer, gebruik maatregelcatalogus </vt:lpstr>
      <vt:lpstr>G.c. srt.besch. gemeenten – BB(O) Maatregelen – type maatregelen </vt:lpstr>
      <vt:lpstr>Gedragscode soortbescherming gemeenten  </vt:lpstr>
      <vt:lpstr>Checklist zorgvuldig handelen (bijlage)</vt:lpstr>
      <vt:lpstr>Ecologisch werkprotocol</vt:lpstr>
      <vt:lpstr>PowerPoint-presentatie</vt:lpstr>
      <vt:lpstr>PowerPoint-presentatie</vt:lpstr>
      <vt:lpstr>PowerPoint-presentatie</vt:lpstr>
      <vt:lpstr>Lijnvormige beplanting 3.1.2.1</vt:lpstr>
      <vt:lpstr>Werkmethode lijnvormige beplanting</vt:lpstr>
      <vt:lpstr>Roofvogel-, eekhoorn- en kolonienesten 3.1.2.2</vt:lpstr>
      <vt:lpstr>Werkmethode roofvogel-, eekhoorn- en kolonievogelnesten</vt:lpstr>
      <vt:lpstr>Burchten en holen 3.1.2.3</vt:lpstr>
      <vt:lpstr>Werkmethode burchten en holen</vt:lpstr>
      <vt:lpstr>Boomholtes, rottingsgaten, spleten en kieren 3.1.2.4</vt:lpstr>
      <vt:lpstr>Werkmethode boomholtes, rottingsgaten, speten en kieren</vt:lpstr>
      <vt:lpstr>Water- en oeverbegroeiingen 3.1.2.5</vt:lpstr>
      <vt:lpstr>Werkmethode water- en oeverbeplantingen</vt:lpstr>
      <vt:lpstr>Broeihopen 3.1.2.6</vt:lpstr>
      <vt:lpstr>Werkmethode broeihopen</vt:lpstr>
      <vt:lpstr>Mierenhopen 3.1.2.7</vt:lpstr>
      <vt:lpstr>Werkmethode mierenhopen</vt:lpstr>
      <vt:lpstr>Overhoekjes en ruigtes 3.1.2.8</vt:lpstr>
      <vt:lpstr>Werkmethode overhoekjes en ruigtes</vt:lpstr>
      <vt:lpstr>Takkenrillen 3.1.2.9</vt:lpstr>
      <vt:lpstr>Werkmethode takkenrillen</vt:lpstr>
      <vt:lpstr>Boomstronken en liggend, zwaar dood hout 3.1.2.10</vt:lpstr>
      <vt:lpstr>Werkmethode boomstronken en liggend, zwaar dood hout</vt:lpstr>
      <vt:lpstr>Steilwanden en gronddepots 3.1.2.11</vt:lpstr>
      <vt:lpstr>Werkmethode steilwanden en gronddepots</vt:lpstr>
      <vt:lpstr>PowerPoint-presentatie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Hercertificering  Deskundig en zorgvuldig handelen flora &amp; fauna Wet natuurbescherming</dc:title>
  <dc:creator>Josette Meier</dc:creator>
  <cp:lastModifiedBy>Hannie Kwant - van der Hulst</cp:lastModifiedBy>
  <cp:revision>100</cp:revision>
  <dcterms:created xsi:type="dcterms:W3CDTF">2020-07-20T13:26:03Z</dcterms:created>
  <dcterms:modified xsi:type="dcterms:W3CDTF">2022-05-31T15:05:39Z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0x010100E11AE59A195B5942BD6CCB63A4447D2B</vt:lpwstr>
  </property>
  <property fmtid="{D5CDD505-2E9C-101B-9397-08002B2CF9AE}" pid="3" name="Order">
    <vt:r8>6976700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</Properties>
</file>